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85"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6" r:id="rId31"/>
    <p:sldId id="287" r:id="rId32"/>
    <p:sldId id="284" r:id="rId33"/>
    <p:sldId id="288" r:id="rId34"/>
    <p:sldId id="289" r:id="rId35"/>
    <p:sldId id="290" r:id="rId36"/>
    <p:sldId id="291" r:id="rId37"/>
    <p:sldId id="292"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3194E63-A524-454F-B1B0-0DB0752790E1}" type="datetimeFigureOut">
              <a:rPr lang="ru-RU" smtClean="0"/>
              <a:pPr/>
              <a:t>23.09.2013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2B5578-B926-4C15-B21E-33912C18F87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3194E63-A524-454F-B1B0-0DB0752790E1}" type="datetimeFigureOut">
              <a:rPr lang="ru-RU" smtClean="0"/>
              <a:pPr/>
              <a:t>23.09.2013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2B5578-B926-4C15-B21E-33912C18F87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3194E63-A524-454F-B1B0-0DB0752790E1}" type="datetimeFigureOut">
              <a:rPr lang="ru-RU" smtClean="0"/>
              <a:pPr/>
              <a:t>23.09.2013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2B5578-B926-4C15-B21E-33912C18F87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3194E63-A524-454F-B1B0-0DB0752790E1}" type="datetimeFigureOut">
              <a:rPr lang="ru-RU" smtClean="0"/>
              <a:pPr/>
              <a:t>23.09.2013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2B5578-B926-4C15-B21E-33912C18F87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3194E63-A524-454F-B1B0-0DB0752790E1}" type="datetimeFigureOut">
              <a:rPr lang="ru-RU" smtClean="0"/>
              <a:pPr/>
              <a:t>23.09.2013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2B5578-B926-4C15-B21E-33912C18F87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3194E63-A524-454F-B1B0-0DB0752790E1}" type="datetimeFigureOut">
              <a:rPr lang="ru-RU" smtClean="0"/>
              <a:pPr/>
              <a:t>23.09.2013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2B5578-B926-4C15-B21E-33912C18F87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3194E63-A524-454F-B1B0-0DB0752790E1}" type="datetimeFigureOut">
              <a:rPr lang="ru-RU" smtClean="0"/>
              <a:pPr/>
              <a:t>23.09.2013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C2B5578-B926-4C15-B21E-33912C18F87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3194E63-A524-454F-B1B0-0DB0752790E1}" type="datetimeFigureOut">
              <a:rPr lang="ru-RU" smtClean="0"/>
              <a:pPr/>
              <a:t>23.09.2013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C2B5578-B926-4C15-B21E-33912C18F87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3194E63-A524-454F-B1B0-0DB0752790E1}" type="datetimeFigureOut">
              <a:rPr lang="ru-RU" smtClean="0"/>
              <a:pPr/>
              <a:t>23.09.2013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C2B5578-B926-4C15-B21E-33912C18F87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3194E63-A524-454F-B1B0-0DB0752790E1}" type="datetimeFigureOut">
              <a:rPr lang="ru-RU" smtClean="0"/>
              <a:pPr/>
              <a:t>23.09.2013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2B5578-B926-4C15-B21E-33912C18F87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3194E63-A524-454F-B1B0-0DB0752790E1}" type="datetimeFigureOut">
              <a:rPr lang="ru-RU" smtClean="0"/>
              <a:pPr/>
              <a:t>23.09.2013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2B5578-B926-4C15-B21E-33912C18F87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194E63-A524-454F-B1B0-0DB0752790E1}" type="datetimeFigureOut">
              <a:rPr lang="ru-RU" smtClean="0"/>
              <a:pPr/>
              <a:t>23.09.2013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B5578-B926-4C15-B21E-33912C18F87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ideo" Target="file:///C:\Users\F13\Desktop\&#1082;&#1083;&#1072;&#1074;&#1080;&#1072;&#1090;&#1091;&#1088;&#1072;.mp4" TargetMode="Externa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7.xml"/><Relationship Id="rId1" Type="http://schemas.openxmlformats.org/officeDocument/2006/relationships/video" Target="file:///C:\Users\F13\Desktop\Turn%20any%20flat%20surface%20into%20a%20touch%20pad.%20Available%20for%20pre-order%20now!%20celluon.com.mp4" TargetMode="External"/><Relationship Id="rId6" Type="http://schemas.openxmlformats.org/officeDocument/2006/relationships/image" Target="../media/image16.png"/><Relationship Id="rId5" Type="http://schemas.openxmlformats.org/officeDocument/2006/relationships/image" Target="../media/image48.jpeg"/><Relationship Id="rId4" Type="http://schemas.openxmlformats.org/officeDocument/2006/relationships/image" Target="../media/image47.jpeg"/></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627784" y="476672"/>
            <a:ext cx="3802868"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Принтеры</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1270" name="Picture 6" descr="http://www.alleswerbung.info/images/stories/pressemeldungen/2010/produkte/kw-10_2009/Epson_LQ-2190_side-paper_mid.jpg"/>
          <p:cNvPicPr>
            <a:picLocks noChangeAspect="1" noChangeArrowheads="1"/>
          </p:cNvPicPr>
          <p:nvPr/>
        </p:nvPicPr>
        <p:blipFill>
          <a:blip r:embed="rId2" cstate="print"/>
          <a:srcRect/>
          <a:stretch>
            <a:fillRect/>
          </a:stretch>
        </p:blipFill>
        <p:spPr bwMode="auto">
          <a:xfrm>
            <a:off x="2627784" y="1340768"/>
            <a:ext cx="3988135" cy="2592288"/>
          </a:xfrm>
          <a:prstGeom prst="rect">
            <a:avLst/>
          </a:prstGeom>
          <a:noFill/>
        </p:spPr>
      </p:pic>
      <p:pic>
        <p:nvPicPr>
          <p:cNvPr id="11272" name="Picture 8" descr="http://img1.liveinternet.ru/images/attach/c/2/65/403/65403247_1287297966_01.jpg"/>
          <p:cNvPicPr>
            <a:picLocks noChangeAspect="1" noChangeArrowheads="1"/>
          </p:cNvPicPr>
          <p:nvPr/>
        </p:nvPicPr>
        <p:blipFill>
          <a:blip r:embed="rId3" cstate="print"/>
          <a:srcRect/>
          <a:stretch>
            <a:fillRect/>
          </a:stretch>
        </p:blipFill>
        <p:spPr bwMode="auto">
          <a:xfrm>
            <a:off x="0" y="3687543"/>
            <a:ext cx="4211960" cy="3170457"/>
          </a:xfrm>
          <a:prstGeom prst="rect">
            <a:avLst/>
          </a:prstGeom>
          <a:noFill/>
        </p:spPr>
      </p:pic>
      <p:pic>
        <p:nvPicPr>
          <p:cNvPr id="11274" name="Picture 10" descr="http://www.netopt.ru/upload/iblock/8d5/19382.jpg"/>
          <p:cNvPicPr>
            <a:picLocks noChangeAspect="1" noChangeArrowheads="1"/>
          </p:cNvPicPr>
          <p:nvPr/>
        </p:nvPicPr>
        <p:blipFill>
          <a:blip r:embed="rId4" cstate="print"/>
          <a:srcRect/>
          <a:stretch>
            <a:fillRect/>
          </a:stretch>
        </p:blipFill>
        <p:spPr bwMode="auto">
          <a:xfrm>
            <a:off x="4644008" y="3501008"/>
            <a:ext cx="4230540" cy="315144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smtClean="0">
                <a:ln>
                  <a:noFill/>
                </a:ln>
                <a:solidFill>
                  <a:srgbClr val="FFEBCD"/>
                </a:solidFill>
                <a:effectLst/>
                <a:latin typeface="Georgia" pitchFamily="18" charset="0"/>
                <a:cs typeface="Arial" pitchFamily="34" charset="0"/>
              </a:rPr>
              <a:t>1. Virtual Laser Keyboard - Виртуальная лазерная клавиатура</a:t>
            </a:r>
            <a:endParaRPr kumimoji="0" lang="ru-RU"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smtClean="0">
                <a:ln>
                  <a:noFill/>
                </a:ln>
                <a:solidFill>
                  <a:srgbClr val="FFEBCD"/>
                </a:solidFill>
                <a:effectLst/>
                <a:latin typeface="Georgia" pitchFamily="18" charset="0"/>
                <a:cs typeface="Arial" pitchFamily="34" charset="0"/>
              </a:rPr>
              <a:t>На самом деле она представляет собой лазерный излучатель, который создает световую матрицу клавиатуры, а потом определяет последовательность введенных символов.</a:t>
            </a:r>
            <a:endParaRPr kumimoji="0" lang="ru-RU"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smtClean="0">
                <a:ln>
                  <a:noFill/>
                </a:ln>
                <a:solidFill>
                  <a:srgbClr val="FFEBCD"/>
                </a:solidFill>
                <a:effectLst/>
                <a:latin typeface="Georgia" pitchFamily="18" charset="0"/>
                <a:cs typeface="Arial" pitchFamily="34" charset="0"/>
              </a:rPr>
              <a:t>Цена: 368 $</a:t>
            </a:r>
            <a:endParaRPr kumimoji="0" lang="ru-RU"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smtClean="0">
                <a:ln>
                  <a:noFill/>
                </a:ln>
                <a:solidFill>
                  <a:srgbClr val="FFEBCD"/>
                </a:solidFill>
                <a:effectLst/>
                <a:latin typeface="Georgia" pitchFamily="18" charset="0"/>
                <a:cs typeface="Arial" pitchFamily="34" charset="0"/>
              </a:rPr>
              <a:t>  </a:t>
            </a:r>
            <a:endParaRPr kumimoji="0" lang="ru-RU"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9800" b="0" i="1" u="none" strike="noStrike" cap="none" normalizeH="0" baseline="0" smtClean="0">
              <a:ln>
                <a:noFill/>
              </a:ln>
              <a:solidFill>
                <a:srgbClr val="FFEBCD"/>
              </a:solidFill>
              <a:effectLst/>
              <a:latin typeface="Georgia" pitchFamily="18" charset="0"/>
              <a:cs typeface="Arial" pitchFamily="34" charset="0"/>
            </a:endParaRPr>
          </a:p>
        </p:txBody>
      </p:sp>
      <p:pic>
        <p:nvPicPr>
          <p:cNvPr id="21506" name="Picture 2" descr="1-virtual-laser-keyboard"/>
          <p:cNvPicPr>
            <a:picLocks noChangeAspect="1" noChangeArrowheads="1"/>
          </p:cNvPicPr>
          <p:nvPr/>
        </p:nvPicPr>
        <p:blipFill>
          <a:blip r:embed="rId3" cstate="print"/>
          <a:srcRect/>
          <a:stretch>
            <a:fillRect/>
          </a:stretch>
        </p:blipFill>
        <p:spPr bwMode="auto">
          <a:xfrm>
            <a:off x="323528" y="2276872"/>
            <a:ext cx="4002861" cy="3312368"/>
          </a:xfrm>
          <a:prstGeom prst="rect">
            <a:avLst/>
          </a:prstGeom>
          <a:noFill/>
        </p:spPr>
      </p:pic>
      <p:sp>
        <p:nvSpPr>
          <p:cNvPr id="4" name="Прямоугольник 3"/>
          <p:cNvSpPr/>
          <p:nvPr/>
        </p:nvSpPr>
        <p:spPr>
          <a:xfrm>
            <a:off x="179512" y="188640"/>
            <a:ext cx="8352928" cy="2031325"/>
          </a:xfrm>
          <a:prstGeom prst="rect">
            <a:avLst/>
          </a:prstGeom>
        </p:spPr>
        <p:txBody>
          <a:bodyPr wrap="square">
            <a:spAutoFit/>
          </a:bodyPr>
          <a:lstStyle/>
          <a:p>
            <a:r>
              <a:rPr lang="ru-RU" b="1" i="1" dirty="0" err="1"/>
              <a:t>Virtual</a:t>
            </a:r>
            <a:r>
              <a:rPr lang="ru-RU" b="1" i="1" dirty="0"/>
              <a:t> </a:t>
            </a:r>
            <a:r>
              <a:rPr lang="ru-RU" b="1" i="1" dirty="0" err="1"/>
              <a:t>Laser</a:t>
            </a:r>
            <a:r>
              <a:rPr lang="ru-RU" b="1" i="1" dirty="0"/>
              <a:t> </a:t>
            </a:r>
            <a:r>
              <a:rPr lang="ru-RU" b="1" i="1" dirty="0" err="1"/>
              <a:t>Keyboard</a:t>
            </a:r>
            <a:r>
              <a:rPr lang="ru-RU" b="1" i="1" dirty="0"/>
              <a:t> - Виртуальная лазерная клавиатура</a:t>
            </a:r>
            <a:endParaRPr lang="ru-RU" i="1" dirty="0"/>
          </a:p>
          <a:p>
            <a:r>
              <a:rPr lang="ru-RU" dirty="0" smtClean="0"/>
              <a:t/>
            </a:r>
            <a:br>
              <a:rPr lang="ru-RU" dirty="0" smtClean="0"/>
            </a:br>
            <a:r>
              <a:rPr lang="ru-RU" i="1" dirty="0"/>
              <a:t>На самом деле она представляет собой лазерный излучатель, который создает световую матрицу клавиатуры, а потом определяет последовательность введенных символов.</a:t>
            </a:r>
          </a:p>
          <a:p>
            <a:r>
              <a:rPr lang="ru-RU" dirty="0" smtClean="0"/>
              <a:t/>
            </a:r>
            <a:br>
              <a:rPr lang="ru-RU" dirty="0" smtClean="0"/>
            </a:br>
            <a:endParaRPr lang="ru-RU" dirty="0"/>
          </a:p>
        </p:txBody>
      </p:sp>
      <p:pic>
        <p:nvPicPr>
          <p:cNvPr id="5" name="клавиатура.mp4">
            <a:hlinkClick r:id="" action="ppaction://media"/>
          </p:cNvPr>
          <p:cNvPicPr>
            <a:picLocks noRot="1" noChangeAspect="1"/>
          </p:cNvPicPr>
          <p:nvPr>
            <a:videoFile r:link="rId1"/>
          </p:nvPr>
        </p:nvPicPr>
        <p:blipFill>
          <a:blip r:embed="rId4" cstate="print"/>
          <a:stretch>
            <a:fillRect/>
          </a:stretch>
        </p:blipFill>
        <p:spPr>
          <a:xfrm>
            <a:off x="4596003" y="2276872"/>
            <a:ext cx="4416490" cy="331236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7560840" cy="3139321"/>
          </a:xfrm>
          <a:prstGeom prst="rect">
            <a:avLst/>
          </a:prstGeom>
        </p:spPr>
        <p:txBody>
          <a:bodyPr wrap="square">
            <a:spAutoFit/>
          </a:bodyPr>
          <a:lstStyle/>
          <a:p>
            <a:r>
              <a:rPr lang="ru-RU" b="1" i="1" dirty="0" err="1"/>
              <a:t>TechieTrends</a:t>
            </a:r>
            <a:r>
              <a:rPr lang="ru-RU" b="1" i="1" dirty="0"/>
              <a:t> </a:t>
            </a:r>
            <a:r>
              <a:rPr lang="ru-RU" b="1" i="1" dirty="0" err="1"/>
              <a:t>Wireless</a:t>
            </a:r>
            <a:r>
              <a:rPr lang="ru-RU" b="1" i="1" dirty="0"/>
              <a:t> </a:t>
            </a:r>
            <a:r>
              <a:rPr lang="ru-RU" b="1" i="1" dirty="0" err="1"/>
              <a:t>Flexible</a:t>
            </a:r>
            <a:r>
              <a:rPr lang="ru-RU" b="1" i="1" dirty="0"/>
              <a:t> </a:t>
            </a:r>
            <a:r>
              <a:rPr lang="ru-RU" b="1" i="1" dirty="0" err="1"/>
              <a:t>Keyboard</a:t>
            </a:r>
            <a:r>
              <a:rPr lang="ru-RU" b="1" i="1" dirty="0"/>
              <a:t> – Беспроводная гибкая клавиатура от </a:t>
            </a:r>
            <a:r>
              <a:rPr lang="ru-RU" b="1" i="1" dirty="0" err="1"/>
              <a:t>TechieTrends</a:t>
            </a:r>
            <a:r>
              <a:rPr lang="ru-RU" b="1" i="1" dirty="0"/>
              <a:t>™</a:t>
            </a:r>
            <a:endParaRPr lang="ru-RU" i="1" dirty="0"/>
          </a:p>
          <a:p>
            <a:r>
              <a:rPr lang="ru-RU" dirty="0" smtClean="0"/>
              <a:t/>
            </a:r>
            <a:br>
              <a:rPr lang="ru-RU" dirty="0" smtClean="0"/>
            </a:br>
            <a:r>
              <a:rPr lang="ru-RU" dirty="0" smtClean="0"/>
              <a:t/>
            </a:r>
            <a:br>
              <a:rPr lang="ru-RU" dirty="0" smtClean="0"/>
            </a:br>
            <a:r>
              <a:rPr lang="ru-RU" i="1" dirty="0"/>
              <a:t>Модель обладает пыле и водоотталкивающими свойствами, компактным дизайном : она складывается, можно брать с собой куда угодно. Производится в 7 цветовых вариациях. Изготавливается клавиатура из латекса, благодаря этому она не боится быть залитой жидкостями (чай, кофе, газировка или сок).</a:t>
            </a:r>
          </a:p>
          <a:p>
            <a:r>
              <a:rPr lang="ru-RU" dirty="0" smtClean="0"/>
              <a:t/>
            </a:r>
            <a:br>
              <a:rPr lang="ru-RU" dirty="0" smtClean="0"/>
            </a:br>
            <a:r>
              <a:rPr lang="ru-RU" i="1" dirty="0"/>
              <a:t>Существуют подобные клавиатуры выполненные из ткани!</a:t>
            </a:r>
          </a:p>
        </p:txBody>
      </p:sp>
      <p:pic>
        <p:nvPicPr>
          <p:cNvPr id="22530" name="Picture 2" descr="2-wireless-flexible-keyboard"/>
          <p:cNvPicPr>
            <a:picLocks noChangeAspect="1" noChangeArrowheads="1"/>
          </p:cNvPicPr>
          <p:nvPr/>
        </p:nvPicPr>
        <p:blipFill>
          <a:blip r:embed="rId2" cstate="print"/>
          <a:srcRect/>
          <a:stretch>
            <a:fillRect/>
          </a:stretch>
        </p:blipFill>
        <p:spPr bwMode="auto">
          <a:xfrm>
            <a:off x="2915816" y="3356992"/>
            <a:ext cx="3810000" cy="272415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0"/>
            <a:ext cx="8496944" cy="2308324"/>
          </a:xfrm>
          <a:prstGeom prst="rect">
            <a:avLst/>
          </a:prstGeom>
        </p:spPr>
        <p:txBody>
          <a:bodyPr wrap="square">
            <a:spAutoFit/>
          </a:bodyPr>
          <a:lstStyle/>
          <a:p>
            <a:pPr algn="just"/>
            <a:r>
              <a:rPr lang="ru-RU" b="1" i="1" dirty="0" err="1"/>
              <a:t>Optimus</a:t>
            </a:r>
            <a:r>
              <a:rPr lang="ru-RU" b="1" i="1" dirty="0"/>
              <a:t> </a:t>
            </a:r>
            <a:r>
              <a:rPr lang="ru-RU" b="1" i="1" dirty="0" err="1"/>
              <a:t>Maximus</a:t>
            </a:r>
            <a:r>
              <a:rPr lang="ru-RU" b="1" i="1" dirty="0"/>
              <a:t> </a:t>
            </a:r>
            <a:r>
              <a:rPr lang="ru-RU" b="1" i="1" dirty="0" err="1"/>
              <a:t>Keyboard</a:t>
            </a:r>
            <a:r>
              <a:rPr lang="ru-RU" b="1" i="1" dirty="0"/>
              <a:t> - Клавиатура </a:t>
            </a:r>
            <a:r>
              <a:rPr lang="ru-RU" b="1" i="1" dirty="0" err="1"/>
              <a:t>Артемия</a:t>
            </a:r>
            <a:r>
              <a:rPr lang="ru-RU" b="1" i="1" dirty="0"/>
              <a:t> Лебедева</a:t>
            </a:r>
            <a:r>
              <a:rPr lang="ru-RU" dirty="0" smtClean="0"/>
              <a:t/>
            </a:r>
            <a:br>
              <a:rPr lang="ru-RU" dirty="0" smtClean="0"/>
            </a:br>
            <a:r>
              <a:rPr lang="ru-RU" dirty="0" smtClean="0"/>
              <a:t/>
            </a:r>
            <a:br>
              <a:rPr lang="ru-RU" dirty="0" smtClean="0"/>
            </a:br>
            <a:r>
              <a:rPr lang="ru-RU" i="1" dirty="0"/>
              <a:t>Является эксклюзивной моделью от студии </a:t>
            </a:r>
            <a:r>
              <a:rPr lang="ru-RU" i="1" dirty="0" err="1"/>
              <a:t>Артемия</a:t>
            </a:r>
            <a:r>
              <a:rPr lang="ru-RU" i="1" dirty="0"/>
              <a:t> Лебедева с </a:t>
            </a:r>
            <a:r>
              <a:rPr lang="ru-RU" i="1" dirty="0" err="1"/>
              <a:t>полноцветными</a:t>
            </a:r>
            <a:r>
              <a:rPr lang="ru-RU" i="1" dirty="0"/>
              <a:t> органическими светодиодами для программируемых клавиш. </a:t>
            </a:r>
            <a:r>
              <a:rPr lang="ru-RU" dirty="0"/>
              <a:t>Все клавиши этого устройства ввода оснащены независимыми OLED-дисплеями. Это позволяет выводить на клавиатуру любые изображения - например, специальные национальные символы или графические иконки с логотипами приложений. </a:t>
            </a:r>
            <a:r>
              <a:rPr lang="ru-RU" dirty="0" smtClean="0"/>
              <a:t/>
            </a:r>
            <a:br>
              <a:rPr lang="ru-RU" dirty="0" smtClean="0"/>
            </a:br>
            <a:endParaRPr lang="ru-RU" dirty="0"/>
          </a:p>
        </p:txBody>
      </p:sp>
      <p:pic>
        <p:nvPicPr>
          <p:cNvPr id="23554" name="Picture 2" descr="Lebedev Optimus Keyboard"/>
          <p:cNvPicPr>
            <a:picLocks noChangeAspect="1" noChangeArrowheads="1"/>
          </p:cNvPicPr>
          <p:nvPr/>
        </p:nvPicPr>
        <p:blipFill>
          <a:blip r:embed="rId2" cstate="print"/>
          <a:srcRect/>
          <a:stretch>
            <a:fillRect/>
          </a:stretch>
        </p:blipFill>
        <p:spPr bwMode="auto">
          <a:xfrm>
            <a:off x="251520" y="3068960"/>
            <a:ext cx="3333750" cy="3333750"/>
          </a:xfrm>
          <a:prstGeom prst="rect">
            <a:avLst/>
          </a:prstGeom>
          <a:noFill/>
        </p:spPr>
      </p:pic>
      <p:pic>
        <p:nvPicPr>
          <p:cNvPr id="23556" name="Picture 4" descr="http://zamolxismd.org/m/www.torrentsmd.com/imagestorage/263488_bfc.jpg"/>
          <p:cNvPicPr>
            <a:picLocks noChangeAspect="1" noChangeArrowheads="1"/>
          </p:cNvPicPr>
          <p:nvPr/>
        </p:nvPicPr>
        <p:blipFill>
          <a:blip r:embed="rId3" cstate="print"/>
          <a:srcRect/>
          <a:stretch>
            <a:fillRect/>
          </a:stretch>
        </p:blipFill>
        <p:spPr bwMode="auto">
          <a:xfrm>
            <a:off x="3943423" y="3329608"/>
            <a:ext cx="5200577" cy="3528392"/>
          </a:xfrm>
          <a:prstGeom prst="rect">
            <a:avLst/>
          </a:prstGeom>
          <a:noFill/>
        </p:spPr>
      </p:pic>
      <p:pic>
        <p:nvPicPr>
          <p:cNvPr id="23558" name="Picture 6" descr="4-optimus-maximus-keyboard"/>
          <p:cNvPicPr>
            <a:picLocks noChangeAspect="1" noChangeArrowheads="1"/>
          </p:cNvPicPr>
          <p:nvPr/>
        </p:nvPicPr>
        <p:blipFill>
          <a:blip r:embed="rId4" cstate="print"/>
          <a:srcRect/>
          <a:stretch>
            <a:fillRect/>
          </a:stretch>
        </p:blipFill>
        <p:spPr bwMode="auto">
          <a:xfrm>
            <a:off x="3635896" y="2132856"/>
            <a:ext cx="2549791" cy="194421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32657"/>
            <a:ext cx="8136904" cy="1200329"/>
          </a:xfrm>
          <a:prstGeom prst="rect">
            <a:avLst/>
          </a:prstGeom>
        </p:spPr>
        <p:txBody>
          <a:bodyPr wrap="square">
            <a:spAutoFit/>
          </a:bodyPr>
          <a:lstStyle/>
          <a:p>
            <a:r>
              <a:rPr lang="ru-RU" b="1" i="1" dirty="0" err="1"/>
              <a:t>Wrist-mounted</a:t>
            </a:r>
            <a:r>
              <a:rPr lang="ru-RU" b="1" i="1" dirty="0"/>
              <a:t> </a:t>
            </a:r>
            <a:r>
              <a:rPr lang="ru-RU" b="1" i="1" dirty="0" err="1"/>
              <a:t>Keyboard</a:t>
            </a:r>
            <a:r>
              <a:rPr lang="ru-RU" b="1" i="1" dirty="0"/>
              <a:t> - Клавиатура на запястье</a:t>
            </a:r>
            <a:endParaRPr lang="ru-RU" i="1" dirty="0"/>
          </a:p>
          <a:p>
            <a:r>
              <a:rPr lang="ru-RU" dirty="0" smtClean="0"/>
              <a:t/>
            </a:r>
            <a:br>
              <a:rPr lang="ru-RU" dirty="0" smtClean="0"/>
            </a:br>
            <a:r>
              <a:rPr lang="ru-RU" i="1" dirty="0"/>
              <a:t>Эта модель клавиатуры крепится на запястье с помощью с помощью ремешков. Можете осваивать новый стиль печати – одной рукой! </a:t>
            </a:r>
          </a:p>
        </p:txBody>
      </p:sp>
      <p:pic>
        <p:nvPicPr>
          <p:cNvPr id="24578" name="Picture 2" descr="6-wrist-mounted-keyboard"/>
          <p:cNvPicPr>
            <a:picLocks noChangeAspect="1" noChangeArrowheads="1"/>
          </p:cNvPicPr>
          <p:nvPr/>
        </p:nvPicPr>
        <p:blipFill>
          <a:blip r:embed="rId2" cstate="print"/>
          <a:srcRect/>
          <a:stretch>
            <a:fillRect/>
          </a:stretch>
        </p:blipFill>
        <p:spPr bwMode="auto">
          <a:xfrm>
            <a:off x="899592" y="1916832"/>
            <a:ext cx="7717604" cy="403244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8352928" cy="1754326"/>
          </a:xfrm>
          <a:prstGeom prst="rect">
            <a:avLst/>
          </a:prstGeom>
        </p:spPr>
        <p:txBody>
          <a:bodyPr wrap="square">
            <a:spAutoFit/>
          </a:bodyPr>
          <a:lstStyle/>
          <a:p>
            <a:r>
              <a:rPr lang="ru-RU" b="1" i="1" dirty="0" err="1"/>
              <a:t>Combimouse</a:t>
            </a:r>
            <a:r>
              <a:rPr lang="ru-RU" b="1" i="1" dirty="0"/>
              <a:t> - Клавиатура</a:t>
            </a:r>
            <a:endParaRPr lang="ru-RU" i="1" dirty="0"/>
          </a:p>
          <a:p>
            <a:r>
              <a:rPr lang="ru-RU" dirty="0" smtClean="0"/>
              <a:t/>
            </a:r>
            <a:br>
              <a:rPr lang="ru-RU" dirty="0" smtClean="0"/>
            </a:br>
            <a:r>
              <a:rPr lang="ru-RU" i="1" dirty="0"/>
              <a:t>Это и клавиатура и мышь, два в одном. Она разделена на две части, левая часть – стационарная. А правая включает в себя функции мышки и клавиатуры.</a:t>
            </a:r>
          </a:p>
          <a:p>
            <a:r>
              <a:rPr lang="ru-RU" dirty="0" smtClean="0"/>
              <a:t/>
            </a:r>
            <a:br>
              <a:rPr lang="ru-RU" dirty="0" smtClean="0"/>
            </a:br>
            <a:endParaRPr lang="ru-RU" dirty="0"/>
          </a:p>
        </p:txBody>
      </p:sp>
      <p:pic>
        <p:nvPicPr>
          <p:cNvPr id="25602" name="Picture 2" descr="7-combimouse"/>
          <p:cNvPicPr>
            <a:picLocks noChangeAspect="1" noChangeArrowheads="1"/>
          </p:cNvPicPr>
          <p:nvPr/>
        </p:nvPicPr>
        <p:blipFill>
          <a:blip r:embed="rId2" cstate="print"/>
          <a:srcRect/>
          <a:stretch>
            <a:fillRect/>
          </a:stretch>
        </p:blipFill>
        <p:spPr bwMode="auto">
          <a:xfrm>
            <a:off x="1547664" y="1772816"/>
            <a:ext cx="5715000" cy="45339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9"/>
            <a:ext cx="8568952" cy="2031325"/>
          </a:xfrm>
          <a:prstGeom prst="rect">
            <a:avLst/>
          </a:prstGeom>
        </p:spPr>
        <p:txBody>
          <a:bodyPr wrap="square">
            <a:spAutoFit/>
          </a:bodyPr>
          <a:lstStyle/>
          <a:p>
            <a:pPr algn="just"/>
            <a:r>
              <a:rPr lang="ru-RU" b="1" i="1" dirty="0" err="1"/>
              <a:t>Comfort</a:t>
            </a:r>
            <a:r>
              <a:rPr lang="ru-RU" b="1" i="1" dirty="0"/>
              <a:t> </a:t>
            </a:r>
            <a:r>
              <a:rPr lang="ru-RU" b="1" i="1" dirty="0" err="1"/>
              <a:t>Keyboard</a:t>
            </a:r>
            <a:r>
              <a:rPr lang="ru-RU" b="1" i="1" dirty="0"/>
              <a:t> - Комфортная клавиатура</a:t>
            </a:r>
            <a:endParaRPr lang="ru-RU" i="1" dirty="0"/>
          </a:p>
          <a:p>
            <a:pPr algn="just"/>
            <a:r>
              <a:rPr lang="ru-RU" dirty="0" smtClean="0"/>
              <a:t/>
            </a:r>
            <a:br>
              <a:rPr lang="ru-RU" dirty="0" smtClean="0"/>
            </a:br>
            <a:r>
              <a:rPr lang="ru-RU" i="1" dirty="0"/>
              <a:t>Это целая серия комфортных клавиатур, которые могут эргономично модифицироваться под углом положения ваших запястий и рук для снятия напряжения мышц и продолжительной комфортной работы.</a:t>
            </a:r>
          </a:p>
          <a:p>
            <a:pPr algn="just"/>
            <a:r>
              <a:rPr lang="ru-RU" dirty="0" smtClean="0"/>
              <a:t/>
            </a:r>
            <a:br>
              <a:rPr lang="ru-RU" dirty="0" smtClean="0"/>
            </a:br>
            <a:endParaRPr lang="ru-RU" dirty="0"/>
          </a:p>
        </p:txBody>
      </p:sp>
      <p:pic>
        <p:nvPicPr>
          <p:cNvPr id="26626" name="Picture 2" descr="8-d181omfortkeyboard"/>
          <p:cNvPicPr>
            <a:picLocks noChangeAspect="1" noChangeArrowheads="1"/>
          </p:cNvPicPr>
          <p:nvPr/>
        </p:nvPicPr>
        <p:blipFill>
          <a:blip r:embed="rId2" cstate="print"/>
          <a:srcRect/>
          <a:stretch>
            <a:fillRect/>
          </a:stretch>
        </p:blipFill>
        <p:spPr bwMode="auto">
          <a:xfrm>
            <a:off x="179512" y="1916832"/>
            <a:ext cx="4810486" cy="1972299"/>
          </a:xfrm>
          <a:prstGeom prst="rect">
            <a:avLst/>
          </a:prstGeom>
          <a:noFill/>
        </p:spPr>
      </p:pic>
      <p:sp>
        <p:nvSpPr>
          <p:cNvPr id="4" name="Прямоугольник 3"/>
          <p:cNvSpPr/>
          <p:nvPr/>
        </p:nvSpPr>
        <p:spPr>
          <a:xfrm>
            <a:off x="179512" y="4869160"/>
            <a:ext cx="8712968" cy="1200329"/>
          </a:xfrm>
          <a:prstGeom prst="rect">
            <a:avLst/>
          </a:prstGeom>
        </p:spPr>
        <p:txBody>
          <a:bodyPr wrap="square">
            <a:spAutoFit/>
          </a:bodyPr>
          <a:lstStyle/>
          <a:p>
            <a:r>
              <a:rPr lang="ru-RU" b="1" i="1" dirty="0" err="1"/>
              <a:t>Apple</a:t>
            </a:r>
            <a:r>
              <a:rPr lang="ru-RU" b="1" i="1" dirty="0"/>
              <a:t> </a:t>
            </a:r>
            <a:r>
              <a:rPr lang="ru-RU" b="1" i="1" dirty="0" err="1"/>
              <a:t>Adjustable</a:t>
            </a:r>
            <a:r>
              <a:rPr lang="ru-RU" b="1" i="1" dirty="0"/>
              <a:t> </a:t>
            </a:r>
            <a:r>
              <a:rPr lang="ru-RU" b="1" i="1" dirty="0" err="1"/>
              <a:t>Keyboard</a:t>
            </a:r>
            <a:r>
              <a:rPr lang="ru-RU" b="1" i="1" dirty="0"/>
              <a:t> - Регулируемая клавиатура от </a:t>
            </a:r>
            <a:r>
              <a:rPr lang="ru-RU" b="1" i="1" dirty="0" err="1"/>
              <a:t>Apple</a:t>
            </a:r>
            <a:endParaRPr lang="ru-RU" i="1" dirty="0"/>
          </a:p>
          <a:p>
            <a:r>
              <a:rPr lang="ru-RU" dirty="0" smtClean="0"/>
              <a:t/>
            </a:r>
            <a:br>
              <a:rPr lang="ru-RU" dirty="0" smtClean="0"/>
            </a:br>
            <a:r>
              <a:rPr lang="ru-RU" i="1" dirty="0"/>
              <a:t>Эта серия является прародителем комфортных клавиатур, выпускалась в начале 90х. Клавиатура может регулироваться, обладает эргономичным дизайном.</a:t>
            </a:r>
          </a:p>
        </p:txBody>
      </p:sp>
      <p:pic>
        <p:nvPicPr>
          <p:cNvPr id="5" name="Picture 2" descr="9-apple-adjustable-keyboard"/>
          <p:cNvPicPr>
            <a:picLocks noChangeAspect="1" noChangeArrowheads="1"/>
          </p:cNvPicPr>
          <p:nvPr/>
        </p:nvPicPr>
        <p:blipFill>
          <a:blip r:embed="rId3" cstate="print"/>
          <a:srcRect/>
          <a:stretch>
            <a:fillRect/>
          </a:stretch>
        </p:blipFill>
        <p:spPr bwMode="auto">
          <a:xfrm>
            <a:off x="4788024" y="1916832"/>
            <a:ext cx="4032448" cy="260093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smtClean="0">
                <a:ln>
                  <a:noFill/>
                </a:ln>
                <a:solidFill>
                  <a:srgbClr val="FFEBCD"/>
                </a:solidFill>
                <a:effectLst/>
                <a:latin typeface="Georgia" pitchFamily="18" charset="0"/>
                <a:cs typeface="Arial" pitchFamily="34" charset="0"/>
              </a:rPr>
              <a:t>Frogpad Keyboard – Клавиатура лягушка</a:t>
            </a:r>
            <a:endParaRPr kumimoji="0" lang="ru-RU"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smtClean="0">
                <a:ln>
                  <a:noFill/>
                </a:ln>
                <a:solidFill>
                  <a:srgbClr val="FFEBCD"/>
                </a:solidFill>
                <a:effectLst/>
                <a:latin typeface="Georgia" pitchFamily="18" charset="0"/>
                <a:cs typeface="Arial" pitchFamily="34" charset="0"/>
              </a:rPr>
              <a:t>Представляет собой небольшую беспроводную клавиатуру необычного дизайна, которая может использоваться для печатания в одну руку, так что одновременно использовать и клавиатуру и мышь.</a:t>
            </a:r>
            <a:endParaRPr kumimoji="0" lang="ru-RU"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smtClean="0">
                <a:ln>
                  <a:noFill/>
                </a:ln>
                <a:solidFill>
                  <a:srgbClr val="FFEBCD"/>
                </a:solidFill>
                <a:effectLst/>
                <a:latin typeface="Georgia" pitchFamily="18" charset="0"/>
                <a:cs typeface="Arial" pitchFamily="34" charset="0"/>
              </a:rPr>
              <a:t>Цена: 150 $</a:t>
            </a:r>
            <a:endParaRPr kumimoji="0" lang="ru-RU"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smtClean="0">
                <a:ln>
                  <a:noFill/>
                </a:ln>
                <a:solidFill>
                  <a:srgbClr val="FFEBCD"/>
                </a:solidFill>
                <a:effectLst/>
                <a:latin typeface="Georgia" pitchFamily="18" charset="0"/>
                <a:cs typeface="Arial" pitchFamily="34" charset="0"/>
              </a:rPr>
              <a:t>  </a:t>
            </a:r>
            <a:endParaRPr kumimoji="0" lang="ru-RU"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800" b="0" i="1" u="none" strike="noStrike" cap="none" normalizeH="0" baseline="0" smtClean="0">
              <a:ln>
                <a:noFill/>
              </a:ln>
              <a:solidFill>
                <a:srgbClr val="FFEBCD"/>
              </a:solidFill>
              <a:effectLst/>
              <a:latin typeface="Georgia" pitchFamily="18" charset="0"/>
              <a:cs typeface="Arial" pitchFamily="34" charset="0"/>
            </a:endParaRPr>
          </a:p>
        </p:txBody>
      </p:sp>
      <p:pic>
        <p:nvPicPr>
          <p:cNvPr id="27652" name="Picture 4" descr="11-frogpad-keyboard"/>
          <p:cNvPicPr>
            <a:picLocks noChangeAspect="1" noChangeArrowheads="1"/>
          </p:cNvPicPr>
          <p:nvPr/>
        </p:nvPicPr>
        <p:blipFill>
          <a:blip r:embed="rId2" cstate="print"/>
          <a:srcRect/>
          <a:stretch>
            <a:fillRect/>
          </a:stretch>
        </p:blipFill>
        <p:spPr bwMode="auto">
          <a:xfrm>
            <a:off x="2267744" y="2492896"/>
            <a:ext cx="5325958" cy="3288779"/>
          </a:xfrm>
          <a:prstGeom prst="rect">
            <a:avLst/>
          </a:prstGeom>
          <a:noFill/>
        </p:spPr>
      </p:pic>
      <p:sp>
        <p:nvSpPr>
          <p:cNvPr id="6" name="Прямоугольник 5"/>
          <p:cNvSpPr/>
          <p:nvPr/>
        </p:nvSpPr>
        <p:spPr>
          <a:xfrm>
            <a:off x="395536" y="404664"/>
            <a:ext cx="8352928" cy="2031325"/>
          </a:xfrm>
          <a:prstGeom prst="rect">
            <a:avLst/>
          </a:prstGeom>
        </p:spPr>
        <p:txBody>
          <a:bodyPr wrap="square">
            <a:spAutoFit/>
          </a:bodyPr>
          <a:lstStyle/>
          <a:p>
            <a:r>
              <a:rPr lang="ru-RU" b="1" i="1" dirty="0" err="1"/>
              <a:t>Frogpad</a:t>
            </a:r>
            <a:r>
              <a:rPr lang="ru-RU" b="1" i="1" dirty="0"/>
              <a:t> </a:t>
            </a:r>
            <a:r>
              <a:rPr lang="ru-RU" b="1" i="1" dirty="0" err="1"/>
              <a:t>Keyboard</a:t>
            </a:r>
            <a:r>
              <a:rPr lang="ru-RU" b="1" i="1" dirty="0"/>
              <a:t> – Клавиатура лягушка</a:t>
            </a:r>
            <a:endParaRPr lang="ru-RU" i="1" dirty="0"/>
          </a:p>
          <a:p>
            <a:r>
              <a:rPr lang="ru-RU" dirty="0" smtClean="0"/>
              <a:t/>
            </a:r>
            <a:br>
              <a:rPr lang="ru-RU" dirty="0" smtClean="0"/>
            </a:br>
            <a:r>
              <a:rPr lang="ru-RU" i="1" dirty="0"/>
              <a:t>Представляет собой небольшую беспроводную клавиатуру необычного дизайна, которая может использоваться для печатания в одну руку, так что одновременно использовать и клавиатуру и мышь.</a:t>
            </a:r>
          </a:p>
          <a:p>
            <a:r>
              <a:rPr lang="ru-RU" dirty="0" smtClean="0"/>
              <a:t/>
            </a:r>
            <a:br>
              <a:rPr lang="ru-RU" dirty="0" smtClean="0"/>
            </a:b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188641"/>
            <a:ext cx="8784976" cy="1477328"/>
          </a:xfrm>
          <a:prstGeom prst="rect">
            <a:avLst/>
          </a:prstGeom>
        </p:spPr>
        <p:txBody>
          <a:bodyPr wrap="square">
            <a:spAutoFit/>
          </a:bodyPr>
          <a:lstStyle/>
          <a:p>
            <a:r>
              <a:rPr lang="ru-RU" b="1" i="1" dirty="0" err="1"/>
              <a:t>SafeType</a:t>
            </a:r>
            <a:r>
              <a:rPr lang="ru-RU" b="1" i="1" dirty="0"/>
              <a:t> </a:t>
            </a:r>
            <a:r>
              <a:rPr lang="ru-RU" b="1" i="1" dirty="0" err="1"/>
              <a:t>Keyboard</a:t>
            </a:r>
            <a:r>
              <a:rPr lang="ru-RU" b="1" i="1" dirty="0"/>
              <a:t> – Клавиатура </a:t>
            </a:r>
            <a:r>
              <a:rPr lang="ru-RU" b="1" i="1" dirty="0" err="1"/>
              <a:t>SafeType</a:t>
            </a:r>
            <a:endParaRPr lang="ru-RU" i="1" dirty="0"/>
          </a:p>
          <a:p>
            <a:r>
              <a:rPr lang="ru-RU" dirty="0" smtClean="0"/>
              <a:t/>
            </a:r>
            <a:br>
              <a:rPr lang="ru-RU" dirty="0" smtClean="0"/>
            </a:br>
            <a:r>
              <a:rPr lang="ru-RU" i="1" dirty="0"/>
              <a:t>Модель является более удобной и эргономичной, чем стандартные клавиатуры.</a:t>
            </a:r>
          </a:p>
          <a:p>
            <a:r>
              <a:rPr lang="ru-RU" dirty="0" smtClean="0"/>
              <a:t/>
            </a:r>
            <a:br>
              <a:rPr lang="ru-RU" dirty="0" smtClean="0"/>
            </a:br>
            <a:endParaRPr lang="ru-RU" dirty="0"/>
          </a:p>
        </p:txBody>
      </p:sp>
      <p:pic>
        <p:nvPicPr>
          <p:cNvPr id="28677" name="Picture 5" descr="12-safetype-keyboard"/>
          <p:cNvPicPr>
            <a:picLocks noChangeAspect="1" noChangeArrowheads="1"/>
          </p:cNvPicPr>
          <p:nvPr/>
        </p:nvPicPr>
        <p:blipFill>
          <a:blip r:embed="rId2" cstate="print"/>
          <a:srcRect/>
          <a:stretch>
            <a:fillRect/>
          </a:stretch>
        </p:blipFill>
        <p:spPr bwMode="auto">
          <a:xfrm>
            <a:off x="2339752" y="1124744"/>
            <a:ext cx="3810000" cy="2676525"/>
          </a:xfrm>
          <a:prstGeom prst="rect">
            <a:avLst/>
          </a:prstGeom>
          <a:noFill/>
        </p:spPr>
      </p:pic>
      <p:sp>
        <p:nvSpPr>
          <p:cNvPr id="7" name="Прямоугольник 6"/>
          <p:cNvSpPr/>
          <p:nvPr/>
        </p:nvSpPr>
        <p:spPr>
          <a:xfrm>
            <a:off x="179512" y="3573016"/>
            <a:ext cx="8964488" cy="1200329"/>
          </a:xfrm>
          <a:prstGeom prst="rect">
            <a:avLst/>
          </a:prstGeom>
        </p:spPr>
        <p:txBody>
          <a:bodyPr wrap="square">
            <a:spAutoFit/>
          </a:bodyPr>
          <a:lstStyle/>
          <a:p>
            <a:r>
              <a:rPr lang="ru-RU" b="1" i="1" dirty="0" err="1"/>
              <a:t>Maltron</a:t>
            </a:r>
            <a:r>
              <a:rPr lang="ru-RU" b="1" i="1" dirty="0"/>
              <a:t> </a:t>
            </a:r>
            <a:r>
              <a:rPr lang="ru-RU" b="1" i="1" dirty="0" err="1"/>
              <a:t>Ergonomic</a:t>
            </a:r>
            <a:r>
              <a:rPr lang="ru-RU" b="1" i="1" dirty="0"/>
              <a:t> </a:t>
            </a:r>
            <a:r>
              <a:rPr lang="ru-RU" b="1" i="1" dirty="0" err="1"/>
              <a:t>Keyboard</a:t>
            </a:r>
            <a:r>
              <a:rPr lang="ru-RU" b="1" i="1" dirty="0"/>
              <a:t> - Эргономичная клавиатура </a:t>
            </a:r>
            <a:r>
              <a:rPr lang="ru-RU" b="1" i="1" dirty="0" err="1"/>
              <a:t>Maltron</a:t>
            </a:r>
            <a:endParaRPr lang="ru-RU" i="1" dirty="0"/>
          </a:p>
          <a:p>
            <a:r>
              <a:rPr lang="ru-RU" dirty="0" smtClean="0"/>
              <a:t/>
            </a:r>
            <a:br>
              <a:rPr lang="ru-RU" dirty="0" smtClean="0"/>
            </a:br>
            <a:r>
              <a:rPr lang="ru-RU" i="1" dirty="0"/>
              <a:t>Эта клавиатура максимально соответствует эргономике руки и пальцев. Снижает утомляемость при длительной работе.</a:t>
            </a:r>
          </a:p>
        </p:txBody>
      </p:sp>
      <p:pic>
        <p:nvPicPr>
          <p:cNvPr id="28679" name="Picture 7" descr="13-maltron-ergonomic-keyboard"/>
          <p:cNvPicPr>
            <a:picLocks noChangeAspect="1" noChangeArrowheads="1"/>
          </p:cNvPicPr>
          <p:nvPr/>
        </p:nvPicPr>
        <p:blipFill>
          <a:blip r:embed="rId3" cstate="print"/>
          <a:srcRect/>
          <a:stretch>
            <a:fillRect/>
          </a:stretch>
        </p:blipFill>
        <p:spPr bwMode="auto">
          <a:xfrm>
            <a:off x="2915816" y="4725144"/>
            <a:ext cx="3810000" cy="197167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16632"/>
            <a:ext cx="8712968" cy="1477328"/>
          </a:xfrm>
          <a:prstGeom prst="rect">
            <a:avLst/>
          </a:prstGeom>
        </p:spPr>
        <p:txBody>
          <a:bodyPr wrap="square">
            <a:spAutoFit/>
          </a:bodyPr>
          <a:lstStyle/>
          <a:p>
            <a:r>
              <a:rPr lang="ru-RU" b="1" i="1" dirty="0"/>
              <a:t> </a:t>
            </a:r>
            <a:r>
              <a:rPr lang="ru-RU" b="1" i="1" dirty="0" err="1"/>
              <a:t>AlphaGrips</a:t>
            </a:r>
            <a:r>
              <a:rPr lang="ru-RU" b="1" i="1" dirty="0"/>
              <a:t> </a:t>
            </a:r>
            <a:r>
              <a:rPr lang="ru-RU" b="1" i="1" dirty="0" err="1"/>
              <a:t>Keyboard</a:t>
            </a:r>
            <a:r>
              <a:rPr lang="ru-RU" b="1" i="1" dirty="0"/>
              <a:t> – Клавиатура </a:t>
            </a:r>
            <a:r>
              <a:rPr lang="ru-RU" b="1" i="1" dirty="0" err="1"/>
              <a:t>AlphaGrips</a:t>
            </a:r>
            <a:endParaRPr lang="ru-RU" i="1" dirty="0"/>
          </a:p>
          <a:p>
            <a:r>
              <a:rPr lang="ru-RU" dirty="0" smtClean="0"/>
              <a:t/>
            </a:r>
            <a:br>
              <a:rPr lang="ru-RU" dirty="0" smtClean="0"/>
            </a:br>
            <a:r>
              <a:rPr lang="ru-RU" i="1" dirty="0"/>
              <a:t>Она стилизована под джойстик для видео игр с различными кнопками. На этой действительно необычной клавиатуре можно более чем 50 слов в минуту, а не только использовать для игрушек.</a:t>
            </a:r>
          </a:p>
        </p:txBody>
      </p:sp>
      <p:pic>
        <p:nvPicPr>
          <p:cNvPr id="29698" name="Picture 2" descr="15. AlphaGrips Keyboard – Клавиатура AlphaGrips"/>
          <p:cNvPicPr>
            <a:picLocks noChangeAspect="1" noChangeArrowheads="1"/>
          </p:cNvPicPr>
          <p:nvPr/>
        </p:nvPicPr>
        <p:blipFill>
          <a:blip r:embed="rId2" cstate="print"/>
          <a:srcRect/>
          <a:stretch>
            <a:fillRect/>
          </a:stretch>
        </p:blipFill>
        <p:spPr bwMode="auto">
          <a:xfrm>
            <a:off x="2987824" y="2132856"/>
            <a:ext cx="3810000" cy="3810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60649"/>
            <a:ext cx="8568952" cy="1200329"/>
          </a:xfrm>
          <a:prstGeom prst="rect">
            <a:avLst/>
          </a:prstGeom>
        </p:spPr>
        <p:txBody>
          <a:bodyPr wrap="square">
            <a:spAutoFit/>
          </a:bodyPr>
          <a:lstStyle/>
          <a:p>
            <a:r>
              <a:rPr lang="ru-RU" b="1" i="1" dirty="0" err="1"/>
              <a:t>The</a:t>
            </a:r>
            <a:r>
              <a:rPr lang="ru-RU" b="1" i="1" dirty="0"/>
              <a:t> </a:t>
            </a:r>
            <a:r>
              <a:rPr lang="ru-RU" b="1" i="1" dirty="0" err="1"/>
              <a:t>Self</a:t>
            </a:r>
            <a:r>
              <a:rPr lang="ru-RU" b="1" i="1" dirty="0"/>
              <a:t> </a:t>
            </a:r>
            <a:r>
              <a:rPr lang="ru-RU" b="1" i="1" dirty="0" err="1"/>
              <a:t>Heating</a:t>
            </a:r>
            <a:r>
              <a:rPr lang="ru-RU" b="1" i="1" dirty="0"/>
              <a:t> </a:t>
            </a:r>
            <a:r>
              <a:rPr lang="ru-RU" b="1" i="1" dirty="0" err="1"/>
              <a:t>WarmKeyboard</a:t>
            </a:r>
            <a:r>
              <a:rPr lang="ru-RU" b="1" i="1" dirty="0"/>
              <a:t> – Согревающая клавиатура</a:t>
            </a:r>
            <a:endParaRPr lang="ru-RU" i="1" dirty="0"/>
          </a:p>
          <a:p>
            <a:r>
              <a:rPr lang="ru-RU" dirty="0" smtClean="0"/>
              <a:t/>
            </a:r>
            <a:br>
              <a:rPr lang="ru-RU" dirty="0" smtClean="0"/>
            </a:br>
            <a:r>
              <a:rPr lang="ru-RU" i="1" dirty="0"/>
              <a:t>Название полностью отражает смысл: клавиатура подогревом. В нее встроен нагревательный элемент, он согревает руки, когда вы печатаете.</a:t>
            </a:r>
          </a:p>
        </p:txBody>
      </p:sp>
      <p:pic>
        <p:nvPicPr>
          <p:cNvPr id="30722" name="Picture 2" descr="16. The Self Heating WarmKeyboard – Согревающая клавиатура"/>
          <p:cNvPicPr>
            <a:picLocks noChangeAspect="1" noChangeArrowheads="1"/>
          </p:cNvPicPr>
          <p:nvPr/>
        </p:nvPicPr>
        <p:blipFill>
          <a:blip r:embed="rId2" cstate="print"/>
          <a:srcRect/>
          <a:stretch>
            <a:fillRect/>
          </a:stretch>
        </p:blipFill>
        <p:spPr bwMode="auto">
          <a:xfrm>
            <a:off x="2627784" y="1412776"/>
            <a:ext cx="3810000" cy="1971676"/>
          </a:xfrm>
          <a:prstGeom prst="rect">
            <a:avLst/>
          </a:prstGeom>
          <a:noFill/>
        </p:spPr>
      </p:pic>
      <p:sp>
        <p:nvSpPr>
          <p:cNvPr id="4" name="Прямоугольник 3"/>
          <p:cNvSpPr/>
          <p:nvPr/>
        </p:nvSpPr>
        <p:spPr>
          <a:xfrm>
            <a:off x="251520" y="3501008"/>
            <a:ext cx="8640960" cy="1200329"/>
          </a:xfrm>
          <a:prstGeom prst="rect">
            <a:avLst/>
          </a:prstGeom>
        </p:spPr>
        <p:txBody>
          <a:bodyPr wrap="square">
            <a:spAutoFit/>
          </a:bodyPr>
          <a:lstStyle/>
          <a:p>
            <a:r>
              <a:rPr lang="ru-RU" b="1" i="1" dirty="0" err="1"/>
              <a:t>Luxeed</a:t>
            </a:r>
            <a:r>
              <a:rPr lang="ru-RU" b="1" i="1" dirty="0"/>
              <a:t> </a:t>
            </a:r>
            <a:r>
              <a:rPr lang="ru-RU" b="1" i="1" dirty="0" err="1"/>
              <a:t>Dynamic</a:t>
            </a:r>
            <a:r>
              <a:rPr lang="ru-RU" b="1" i="1" dirty="0"/>
              <a:t> </a:t>
            </a:r>
            <a:r>
              <a:rPr lang="ru-RU" b="1" i="1" dirty="0" err="1"/>
              <a:t>Pixel</a:t>
            </a:r>
            <a:r>
              <a:rPr lang="ru-RU" b="1" i="1" dirty="0"/>
              <a:t> LED </a:t>
            </a:r>
            <a:r>
              <a:rPr lang="ru-RU" b="1" i="1" dirty="0" err="1"/>
              <a:t>Keyboard</a:t>
            </a:r>
            <a:r>
              <a:rPr lang="ru-RU" b="1" i="1" dirty="0"/>
              <a:t> - </a:t>
            </a:r>
            <a:r>
              <a:rPr lang="ru-RU" b="1" i="1" dirty="0" err="1"/>
              <a:t>Luxeed</a:t>
            </a:r>
            <a:r>
              <a:rPr lang="ru-RU" b="1" i="1" dirty="0"/>
              <a:t> </a:t>
            </a:r>
            <a:r>
              <a:rPr lang="ru-RU" b="1" i="1" dirty="0" err="1"/>
              <a:t>Dynamic</a:t>
            </a:r>
            <a:r>
              <a:rPr lang="ru-RU" b="1" i="1" dirty="0"/>
              <a:t> </a:t>
            </a:r>
            <a:r>
              <a:rPr lang="ru-RU" b="1" i="1" dirty="0" err="1"/>
              <a:t>Pixel</a:t>
            </a:r>
            <a:r>
              <a:rPr lang="ru-RU" b="1" i="1" dirty="0"/>
              <a:t> LED </a:t>
            </a:r>
            <a:r>
              <a:rPr lang="ru-RU" b="1" i="1" dirty="0" err="1"/>
              <a:t>Keyboard</a:t>
            </a:r>
            <a:endParaRPr lang="ru-RU" i="1" dirty="0"/>
          </a:p>
          <a:p>
            <a:r>
              <a:rPr lang="ru-RU" dirty="0" smtClean="0"/>
              <a:t/>
            </a:r>
            <a:br>
              <a:rPr lang="ru-RU" dirty="0" smtClean="0"/>
            </a:br>
            <a:r>
              <a:rPr lang="ru-RU" i="1" dirty="0"/>
              <a:t>В клавиатуру не только встроена подсветка. Также есть возможность запрограммировать цвет и частоту, </a:t>
            </a:r>
            <a:r>
              <a:rPr lang="ru-RU" i="1" dirty="0" err="1"/>
              <a:t>c</a:t>
            </a:r>
            <a:r>
              <a:rPr lang="ru-RU" i="1" dirty="0"/>
              <a:t> которой загорается подсветка.</a:t>
            </a:r>
          </a:p>
        </p:txBody>
      </p:sp>
      <p:pic>
        <p:nvPicPr>
          <p:cNvPr id="30724" name="Picture 4" descr="19-Luxeed Dynamic Pixel LED Keyboard - Luxeed Dynamic Pixel LED Keyboard "/>
          <p:cNvPicPr>
            <a:picLocks noChangeAspect="1" noChangeArrowheads="1"/>
          </p:cNvPicPr>
          <p:nvPr/>
        </p:nvPicPr>
        <p:blipFill>
          <a:blip r:embed="rId3" cstate="print"/>
          <a:srcRect/>
          <a:stretch>
            <a:fillRect/>
          </a:stretch>
        </p:blipFill>
        <p:spPr bwMode="auto">
          <a:xfrm>
            <a:off x="3275856" y="4738084"/>
            <a:ext cx="3312368" cy="211991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ls-comp.ru/files/image/matrix_printer/matrix_printer_2.jpg"/>
          <p:cNvPicPr>
            <a:picLocks noChangeAspect="1" noChangeArrowheads="1"/>
          </p:cNvPicPr>
          <p:nvPr/>
        </p:nvPicPr>
        <p:blipFill>
          <a:blip r:embed="rId2" cstate="print"/>
          <a:srcRect/>
          <a:stretch>
            <a:fillRect/>
          </a:stretch>
        </p:blipFill>
        <p:spPr bwMode="auto">
          <a:xfrm>
            <a:off x="3995936" y="332656"/>
            <a:ext cx="4772025" cy="3209926"/>
          </a:xfrm>
          <a:prstGeom prst="rect">
            <a:avLst/>
          </a:prstGeom>
          <a:noFill/>
        </p:spPr>
      </p:pic>
      <p:pic>
        <p:nvPicPr>
          <p:cNvPr id="14342" name="Picture 6" descr="http://sd-company.su/images/article/printers_drives_002.jpg"/>
          <p:cNvPicPr>
            <a:picLocks noChangeAspect="1" noChangeArrowheads="1"/>
          </p:cNvPicPr>
          <p:nvPr/>
        </p:nvPicPr>
        <p:blipFill>
          <a:blip r:embed="rId3" cstate="print"/>
          <a:srcRect/>
          <a:stretch>
            <a:fillRect/>
          </a:stretch>
        </p:blipFill>
        <p:spPr bwMode="auto">
          <a:xfrm>
            <a:off x="5436096" y="4221088"/>
            <a:ext cx="3479733" cy="1440159"/>
          </a:xfrm>
          <a:prstGeom prst="rect">
            <a:avLst/>
          </a:prstGeom>
          <a:noFill/>
        </p:spPr>
      </p:pic>
      <p:pic>
        <p:nvPicPr>
          <p:cNvPr id="14344" name="Picture 8" descr="http://ocompax.ru/wp-content/uploads/2011/03/clip_image00436.jpg"/>
          <p:cNvPicPr>
            <a:picLocks noChangeAspect="1" noChangeArrowheads="1"/>
          </p:cNvPicPr>
          <p:nvPr/>
        </p:nvPicPr>
        <p:blipFill>
          <a:blip r:embed="rId4" cstate="print"/>
          <a:srcRect/>
          <a:stretch>
            <a:fillRect/>
          </a:stretch>
        </p:blipFill>
        <p:spPr bwMode="auto">
          <a:xfrm>
            <a:off x="395536" y="980728"/>
            <a:ext cx="3486150" cy="2362200"/>
          </a:xfrm>
          <a:prstGeom prst="rect">
            <a:avLst/>
          </a:prstGeom>
          <a:noFill/>
        </p:spPr>
      </p:pic>
      <p:sp>
        <p:nvSpPr>
          <p:cNvPr id="7" name="Прямоугольник 6"/>
          <p:cNvSpPr/>
          <p:nvPr/>
        </p:nvSpPr>
        <p:spPr>
          <a:xfrm>
            <a:off x="251520" y="3861048"/>
            <a:ext cx="4572000" cy="2308324"/>
          </a:xfrm>
          <a:prstGeom prst="rect">
            <a:avLst/>
          </a:prstGeom>
        </p:spPr>
        <p:txBody>
          <a:bodyPr>
            <a:spAutoFit/>
          </a:bodyPr>
          <a:lstStyle/>
          <a:p>
            <a:pPr algn="just"/>
            <a:r>
              <a:rPr lang="ru-RU" dirty="0"/>
              <a:t>Печатает с помощью красящей ленты; краска с ленты переносится на носитель с помощью выдвигающихся штырьков, находящихся в матрице. Вертикальный ряд игл, или молоточков,"вколачивает" краситель с ленты прямо в бумагу. Штырьков обычно бывает 9, 18 или 24. Скорость печати 25-1580 знаков/с.</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9"/>
            <a:ext cx="8856984" cy="2031325"/>
          </a:xfrm>
          <a:prstGeom prst="rect">
            <a:avLst/>
          </a:prstGeom>
        </p:spPr>
        <p:txBody>
          <a:bodyPr wrap="square">
            <a:spAutoFit/>
          </a:bodyPr>
          <a:lstStyle/>
          <a:p>
            <a:r>
              <a:rPr lang="ru-RU" b="1" i="1" dirty="0"/>
              <a:t>DX1 </a:t>
            </a:r>
            <a:r>
              <a:rPr lang="ru-RU" b="1" i="1" dirty="0" err="1"/>
              <a:t>Customizable</a:t>
            </a:r>
            <a:r>
              <a:rPr lang="ru-RU" b="1" i="1" dirty="0"/>
              <a:t> </a:t>
            </a:r>
            <a:r>
              <a:rPr lang="ru-RU" b="1" i="1" dirty="0" err="1"/>
              <a:t>Keyboard</a:t>
            </a:r>
            <a:r>
              <a:rPr lang="ru-RU" b="1" i="1" dirty="0"/>
              <a:t> – Настраиваемая клавиатура DX1</a:t>
            </a:r>
            <a:endParaRPr lang="ru-RU" i="1" dirty="0"/>
          </a:p>
          <a:p>
            <a:r>
              <a:rPr lang="ru-RU" dirty="0" smtClean="0"/>
              <a:t/>
            </a:r>
            <a:br>
              <a:rPr lang="ru-RU" dirty="0" smtClean="0"/>
            </a:br>
            <a:r>
              <a:rPr lang="ru-RU" i="1" dirty="0"/>
              <a:t>Эта клавиатура позволяет «настроить» индивидуальную рабочую раскладку – для этого есть специальные клавиши и наклейки к ним. Клавиатура использует принцип DX1, если вкратце – то вы можете задать определенную последовательность команд на 1 клавишу. Можно использовать не только простые последовательности, но и макросы.</a:t>
            </a:r>
          </a:p>
        </p:txBody>
      </p:sp>
      <p:pic>
        <p:nvPicPr>
          <p:cNvPr id="31746" name="Picture 2" descr="23. DX1 Customizable Keyboard – Настраиваемая клавиатура DX1 "/>
          <p:cNvPicPr>
            <a:picLocks noChangeAspect="1" noChangeArrowheads="1"/>
          </p:cNvPicPr>
          <p:nvPr/>
        </p:nvPicPr>
        <p:blipFill>
          <a:blip r:embed="rId2" cstate="print"/>
          <a:srcRect/>
          <a:stretch>
            <a:fillRect/>
          </a:stretch>
        </p:blipFill>
        <p:spPr bwMode="auto">
          <a:xfrm>
            <a:off x="2555776" y="2132856"/>
            <a:ext cx="3168352" cy="2289134"/>
          </a:xfrm>
          <a:prstGeom prst="rect">
            <a:avLst/>
          </a:prstGeom>
          <a:noFill/>
        </p:spPr>
      </p:pic>
      <p:pic>
        <p:nvPicPr>
          <p:cNvPr id="31748" name="Picture 4" descr="25. Super Tiny Keyboard – Очень маленькая клавиатура"/>
          <p:cNvPicPr>
            <a:picLocks noChangeAspect="1" noChangeArrowheads="1"/>
          </p:cNvPicPr>
          <p:nvPr/>
        </p:nvPicPr>
        <p:blipFill>
          <a:blip r:embed="rId3" cstate="print"/>
          <a:srcRect/>
          <a:stretch>
            <a:fillRect/>
          </a:stretch>
        </p:blipFill>
        <p:spPr bwMode="auto">
          <a:xfrm>
            <a:off x="5334000" y="4000500"/>
            <a:ext cx="3810000" cy="2857500"/>
          </a:xfrm>
          <a:prstGeom prst="rect">
            <a:avLst/>
          </a:prstGeom>
          <a:noFill/>
        </p:spPr>
      </p:pic>
      <p:sp>
        <p:nvSpPr>
          <p:cNvPr id="5" name="Прямоугольник 4"/>
          <p:cNvSpPr/>
          <p:nvPr/>
        </p:nvSpPr>
        <p:spPr>
          <a:xfrm>
            <a:off x="107504" y="4437112"/>
            <a:ext cx="5148064" cy="2585323"/>
          </a:xfrm>
          <a:prstGeom prst="rect">
            <a:avLst/>
          </a:prstGeom>
        </p:spPr>
        <p:txBody>
          <a:bodyPr wrap="square">
            <a:spAutoFit/>
          </a:bodyPr>
          <a:lstStyle/>
          <a:p>
            <a:r>
              <a:rPr lang="ru-RU" b="1" i="1" dirty="0" err="1"/>
              <a:t>Super</a:t>
            </a:r>
            <a:r>
              <a:rPr lang="ru-RU" b="1" i="1" dirty="0"/>
              <a:t> </a:t>
            </a:r>
            <a:r>
              <a:rPr lang="ru-RU" b="1" i="1" dirty="0" err="1"/>
              <a:t>Tiny</a:t>
            </a:r>
            <a:r>
              <a:rPr lang="ru-RU" b="1" i="1" dirty="0"/>
              <a:t> </a:t>
            </a:r>
            <a:r>
              <a:rPr lang="ru-RU" b="1" i="1" dirty="0" err="1"/>
              <a:t>Keyboard</a:t>
            </a:r>
            <a:r>
              <a:rPr lang="ru-RU" b="1" i="1" dirty="0"/>
              <a:t> – Очень маленькая клавиатура</a:t>
            </a:r>
            <a:endParaRPr lang="ru-RU" i="1" dirty="0"/>
          </a:p>
          <a:p>
            <a:r>
              <a:rPr lang="ru-RU" dirty="0" smtClean="0"/>
              <a:t/>
            </a:r>
            <a:br>
              <a:rPr lang="ru-RU" dirty="0" smtClean="0"/>
            </a:br>
            <a:r>
              <a:rPr lang="ru-RU" i="1" dirty="0"/>
              <a:t>Размер этой «малышки» приблизительно на 25% больше, чем размер всем известного </a:t>
            </a:r>
            <a:r>
              <a:rPr lang="ru-RU" i="1" dirty="0" err="1"/>
              <a:t>iPhone</a:t>
            </a:r>
            <a:r>
              <a:rPr lang="ru-RU" i="1" dirty="0"/>
              <a:t>. Она может поместиться в вашем кармане! У малышки также есть встроенная подсветка.</a:t>
            </a:r>
          </a:p>
          <a:p>
            <a:r>
              <a:rPr lang="ru-RU" dirty="0" smtClean="0"/>
              <a:t/>
            </a:r>
            <a:br>
              <a:rPr lang="ru-RU" dirty="0" smtClean="0"/>
            </a:b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Стекляная клавиатура"/>
          <p:cNvPicPr>
            <a:picLocks noChangeAspect="1" noChangeArrowheads="1"/>
          </p:cNvPicPr>
          <p:nvPr/>
        </p:nvPicPr>
        <p:blipFill>
          <a:blip r:embed="rId2" cstate="print"/>
          <a:srcRect/>
          <a:stretch>
            <a:fillRect/>
          </a:stretch>
        </p:blipFill>
        <p:spPr bwMode="auto">
          <a:xfrm>
            <a:off x="2627784" y="620688"/>
            <a:ext cx="3810000" cy="2857500"/>
          </a:xfrm>
          <a:prstGeom prst="rect">
            <a:avLst/>
          </a:prstGeom>
          <a:noFill/>
        </p:spPr>
      </p:pic>
      <p:sp>
        <p:nvSpPr>
          <p:cNvPr id="3" name="Прямоугольник 2"/>
          <p:cNvSpPr/>
          <p:nvPr/>
        </p:nvSpPr>
        <p:spPr>
          <a:xfrm>
            <a:off x="395536" y="4365104"/>
            <a:ext cx="8064896" cy="1477328"/>
          </a:xfrm>
          <a:prstGeom prst="rect">
            <a:avLst/>
          </a:prstGeom>
        </p:spPr>
        <p:txBody>
          <a:bodyPr wrap="square">
            <a:spAutoFit/>
          </a:bodyPr>
          <a:lstStyle/>
          <a:p>
            <a:pPr algn="just"/>
            <a:r>
              <a:rPr lang="ru-RU" dirty="0"/>
              <a:t>Она состоит полностью из стекла и имеет камеру и освещение. Благодаря особой технологии, получившей название «захват движения» и используемой профессиональными дизайнерами, клавиатура будет «наблюдать» за тем, что именно вы набираете. Будь то смайлик или же докторская диссертация – планируется, что клавиатура сможет умело определять и воспроизводить текст.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188640"/>
            <a:ext cx="683591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Компьютерная мышь</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descr="http://daily.com.ua/upload/Image/Hi-Tech2/Mush1/Mouse8.jpg"/>
          <p:cNvPicPr>
            <a:picLocks noChangeAspect="1" noChangeArrowheads="1"/>
          </p:cNvPicPr>
          <p:nvPr/>
        </p:nvPicPr>
        <p:blipFill>
          <a:blip r:embed="rId2" cstate="print"/>
          <a:srcRect/>
          <a:stretch>
            <a:fillRect/>
          </a:stretch>
        </p:blipFill>
        <p:spPr bwMode="auto">
          <a:xfrm>
            <a:off x="5220072" y="980728"/>
            <a:ext cx="3761131" cy="3240360"/>
          </a:xfrm>
          <a:prstGeom prst="rect">
            <a:avLst/>
          </a:prstGeom>
          <a:noFill/>
        </p:spPr>
      </p:pic>
      <p:pic>
        <p:nvPicPr>
          <p:cNvPr id="1028" name="Picture 4" descr="http://www.netopt.ru/upload/iblock/a50/1700861.jpg"/>
          <p:cNvPicPr>
            <a:picLocks noChangeAspect="1" noChangeArrowheads="1"/>
          </p:cNvPicPr>
          <p:nvPr/>
        </p:nvPicPr>
        <p:blipFill>
          <a:blip r:embed="rId3" cstate="print"/>
          <a:srcRect/>
          <a:stretch>
            <a:fillRect/>
          </a:stretch>
        </p:blipFill>
        <p:spPr bwMode="auto">
          <a:xfrm>
            <a:off x="251520" y="1052736"/>
            <a:ext cx="4070868" cy="3356992"/>
          </a:xfrm>
          <a:prstGeom prst="rect">
            <a:avLst/>
          </a:prstGeom>
          <a:noFill/>
        </p:spPr>
      </p:pic>
      <p:pic>
        <p:nvPicPr>
          <p:cNvPr id="1030" name="Picture 6" descr="http://img690.imageshack.us/img690/1269/bd11153n055253803.jpg"/>
          <p:cNvPicPr>
            <a:picLocks noChangeAspect="1" noChangeArrowheads="1"/>
          </p:cNvPicPr>
          <p:nvPr/>
        </p:nvPicPr>
        <p:blipFill>
          <a:blip r:embed="rId4" cstate="print"/>
          <a:srcRect/>
          <a:stretch>
            <a:fillRect/>
          </a:stretch>
        </p:blipFill>
        <p:spPr bwMode="auto">
          <a:xfrm>
            <a:off x="3131840" y="4365104"/>
            <a:ext cx="3394348" cy="236246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1477328"/>
          </a:xfrm>
          <a:prstGeom prst="rect">
            <a:avLst/>
          </a:prstGeom>
        </p:spPr>
        <p:txBody>
          <a:bodyPr wrap="square">
            <a:spAutoFit/>
          </a:bodyPr>
          <a:lstStyle/>
          <a:p>
            <a:pPr algn="just"/>
            <a:r>
              <a:rPr lang="ru-RU" dirty="0" smtClean="0"/>
              <a:t>Одни компьютерные легенды гласят, что компьютерную мышь создали в лаборатории </a:t>
            </a:r>
            <a:r>
              <a:rPr lang="ru-RU" dirty="0" err="1" smtClean="0"/>
              <a:t>Xerox</a:t>
            </a:r>
            <a:r>
              <a:rPr lang="ru-RU" dirty="0" smtClean="0"/>
              <a:t>, другие – что мышь была создана по заказу компании </a:t>
            </a:r>
            <a:r>
              <a:rPr lang="ru-RU" dirty="0" err="1" smtClean="0"/>
              <a:t>Apple</a:t>
            </a:r>
            <a:r>
              <a:rPr lang="ru-RU" dirty="0" smtClean="0"/>
              <a:t>. На самом деле, компьютерная мышь, она же индикатор позиций </a:t>
            </a:r>
            <a:r>
              <a:rPr lang="ru-RU" dirty="0" err="1" smtClean="0"/>
              <a:t>x</a:t>
            </a:r>
            <a:r>
              <a:rPr lang="ru-RU" dirty="0" smtClean="0"/>
              <a:t> и </a:t>
            </a:r>
            <a:r>
              <a:rPr lang="ru-RU" dirty="0" err="1" smtClean="0"/>
              <a:t>y</a:t>
            </a:r>
            <a:r>
              <a:rPr lang="ru-RU" dirty="0" smtClean="0"/>
              <a:t>, она же компьютерный манипулятор, она же манипулятор типа мышь, «родилась» в 1964 г. Ее изобрел Дуглас Карл </a:t>
            </a:r>
            <a:r>
              <a:rPr lang="ru-RU" dirty="0" err="1" smtClean="0"/>
              <a:t>Энгельбарт</a:t>
            </a:r>
            <a:r>
              <a:rPr lang="ru-RU" dirty="0" smtClean="0"/>
              <a:t> </a:t>
            </a:r>
            <a:r>
              <a:rPr lang="ru-RU" dirty="0" smtClean="0"/>
              <a:t>из </a:t>
            </a:r>
            <a:r>
              <a:rPr lang="ru-RU" dirty="0" err="1" smtClean="0"/>
              <a:t>Стэнфордского</a:t>
            </a:r>
            <a:r>
              <a:rPr lang="ru-RU" dirty="0" smtClean="0"/>
              <a:t> исследовательского института.</a:t>
            </a:r>
            <a:endParaRPr lang="ru-RU" dirty="0"/>
          </a:p>
        </p:txBody>
      </p:sp>
      <p:pic>
        <p:nvPicPr>
          <p:cNvPr id="34820" name="Picture 4" descr="Кто изобрел компьютерную мышь?Может не в тему.но интересно.."/>
          <p:cNvPicPr>
            <a:picLocks noChangeAspect="1" noChangeArrowheads="1"/>
          </p:cNvPicPr>
          <p:nvPr/>
        </p:nvPicPr>
        <p:blipFill>
          <a:blip r:embed="rId2" cstate="print"/>
          <a:srcRect/>
          <a:stretch>
            <a:fillRect/>
          </a:stretch>
        </p:blipFill>
        <p:spPr bwMode="auto">
          <a:xfrm>
            <a:off x="0" y="1412776"/>
            <a:ext cx="4286250" cy="2857500"/>
          </a:xfrm>
          <a:prstGeom prst="rect">
            <a:avLst/>
          </a:prstGeom>
          <a:noFill/>
        </p:spPr>
      </p:pic>
      <p:pic>
        <p:nvPicPr>
          <p:cNvPr id="34822" name="Picture 6" descr="http://s4.live4fun.ru/pictures/s3img_2429411_618_3.jpg"/>
          <p:cNvPicPr>
            <a:picLocks noChangeAspect="1" noChangeArrowheads="1"/>
          </p:cNvPicPr>
          <p:nvPr/>
        </p:nvPicPr>
        <p:blipFill>
          <a:blip r:embed="rId3" cstate="print"/>
          <a:srcRect/>
          <a:stretch>
            <a:fillRect/>
          </a:stretch>
        </p:blipFill>
        <p:spPr bwMode="auto">
          <a:xfrm>
            <a:off x="4716016" y="1412776"/>
            <a:ext cx="4286250" cy="2857500"/>
          </a:xfrm>
          <a:prstGeom prst="rect">
            <a:avLst/>
          </a:prstGeom>
          <a:noFill/>
        </p:spPr>
      </p:pic>
      <p:pic>
        <p:nvPicPr>
          <p:cNvPr id="34824" name="Picture 8" descr="http://s4.live4fun.ru/pictures/s3img_2429411_618_4.jpg"/>
          <p:cNvPicPr>
            <a:picLocks noChangeAspect="1" noChangeArrowheads="1"/>
          </p:cNvPicPr>
          <p:nvPr/>
        </p:nvPicPr>
        <p:blipFill>
          <a:blip r:embed="rId4" cstate="print"/>
          <a:srcRect/>
          <a:stretch>
            <a:fillRect/>
          </a:stretch>
        </p:blipFill>
        <p:spPr bwMode="auto">
          <a:xfrm>
            <a:off x="395536" y="4437112"/>
            <a:ext cx="3494162" cy="2212970"/>
          </a:xfrm>
          <a:prstGeom prst="rect">
            <a:avLst/>
          </a:prstGeom>
          <a:noFill/>
        </p:spPr>
      </p:pic>
      <p:pic>
        <p:nvPicPr>
          <p:cNvPr id="34826" name="Picture 10" descr="http://s4.live4fun.ru/pictures/s3img_2429411_618_5.jpg"/>
          <p:cNvPicPr>
            <a:picLocks noChangeAspect="1" noChangeArrowheads="1"/>
          </p:cNvPicPr>
          <p:nvPr/>
        </p:nvPicPr>
        <p:blipFill>
          <a:blip r:embed="rId5" cstate="print"/>
          <a:srcRect/>
          <a:stretch>
            <a:fillRect/>
          </a:stretch>
        </p:blipFill>
        <p:spPr bwMode="auto">
          <a:xfrm>
            <a:off x="4788024" y="4419030"/>
            <a:ext cx="3098253" cy="232024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6" name="Picture 6" descr="http://hi-tech.imgsmail.ru/hitech_img/source/92/d6/2d62616bd3f0d28f4d19ba5a3a05.jpg"/>
          <p:cNvPicPr>
            <a:picLocks noChangeAspect="1" noChangeArrowheads="1"/>
          </p:cNvPicPr>
          <p:nvPr/>
        </p:nvPicPr>
        <p:blipFill>
          <a:blip r:embed="rId2" cstate="print"/>
          <a:srcRect/>
          <a:stretch>
            <a:fillRect/>
          </a:stretch>
        </p:blipFill>
        <p:spPr bwMode="auto">
          <a:xfrm>
            <a:off x="251520" y="4221088"/>
            <a:ext cx="4248472" cy="2378995"/>
          </a:xfrm>
          <a:prstGeom prst="rect">
            <a:avLst/>
          </a:prstGeom>
          <a:noFill/>
        </p:spPr>
      </p:pic>
      <p:pic>
        <p:nvPicPr>
          <p:cNvPr id="35848" name="Picture 8" descr="http://www.icqinfo.ru/images/modernizacia-i-remont-pc-315.jpg"/>
          <p:cNvPicPr>
            <a:picLocks noChangeAspect="1" noChangeArrowheads="1"/>
          </p:cNvPicPr>
          <p:nvPr/>
        </p:nvPicPr>
        <p:blipFill>
          <a:blip r:embed="rId3" cstate="print"/>
          <a:srcRect/>
          <a:stretch>
            <a:fillRect/>
          </a:stretch>
        </p:blipFill>
        <p:spPr bwMode="auto">
          <a:xfrm>
            <a:off x="1475656" y="188640"/>
            <a:ext cx="6192688" cy="3966196"/>
          </a:xfrm>
          <a:prstGeom prst="rect">
            <a:avLst/>
          </a:prstGeom>
          <a:noFill/>
        </p:spPr>
      </p:pic>
      <p:pic>
        <p:nvPicPr>
          <p:cNvPr id="35850" name="Picture 10" descr="http://www.ixbt.com/peripheral/cheapmouses/p7/defender-130-3.jpg"/>
          <p:cNvPicPr>
            <a:picLocks noChangeAspect="1" noChangeArrowheads="1"/>
          </p:cNvPicPr>
          <p:nvPr/>
        </p:nvPicPr>
        <p:blipFill>
          <a:blip r:embed="rId4" cstate="print"/>
          <a:srcRect/>
          <a:stretch>
            <a:fillRect/>
          </a:stretch>
        </p:blipFill>
        <p:spPr bwMode="auto">
          <a:xfrm>
            <a:off x="4644008" y="3689648"/>
            <a:ext cx="4224469" cy="316835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1"/>
            <a:ext cx="8928992" cy="1754326"/>
          </a:xfrm>
          <a:prstGeom prst="rect">
            <a:avLst/>
          </a:prstGeom>
        </p:spPr>
        <p:txBody>
          <a:bodyPr wrap="square">
            <a:spAutoFit/>
          </a:bodyPr>
          <a:lstStyle/>
          <a:p>
            <a:pPr algn="just"/>
            <a:r>
              <a:rPr lang="ru-RU" u="sng" dirty="0" smtClean="0"/>
              <a:t>Принцип оптических мышек</a:t>
            </a:r>
            <a:r>
              <a:rPr lang="ru-RU" dirty="0" smtClean="0"/>
              <a:t> основан на там, что применяется оптоэлектронный датчик, состоящий из светодиода, излучающего световой сигнал на поверхность, на которой находится мышка, и приемника отраженного сигнала, который вычисляет положение и перемещение мышки, а затем передает эти данные курсору для перемещения его на экране монитора. Работают оптические мышки практически на любых поверхностях, за исключением стеклянных и зеркальных.</a:t>
            </a:r>
            <a:endParaRPr lang="ru-RU" dirty="0"/>
          </a:p>
        </p:txBody>
      </p:sp>
      <p:sp>
        <p:nvSpPr>
          <p:cNvPr id="3" name="Прямоугольник 2"/>
          <p:cNvSpPr/>
          <p:nvPr/>
        </p:nvSpPr>
        <p:spPr>
          <a:xfrm>
            <a:off x="0" y="5805264"/>
            <a:ext cx="9144000" cy="954107"/>
          </a:xfrm>
          <a:prstGeom prst="rect">
            <a:avLst/>
          </a:prstGeom>
        </p:spPr>
        <p:txBody>
          <a:bodyPr wrap="square">
            <a:spAutoFit/>
          </a:bodyPr>
          <a:lstStyle/>
          <a:p>
            <a:pPr algn="ctr"/>
            <a:r>
              <a:rPr lang="ru-RU" sz="1400" dirty="0" smtClean="0"/>
              <a:t>Основным параметром оптических мышек является чувствительность и разрешение. </a:t>
            </a:r>
            <a:br>
              <a:rPr lang="ru-RU" sz="1400" dirty="0" smtClean="0"/>
            </a:br>
            <a:r>
              <a:rPr lang="ru-RU" sz="1400" dirty="0" smtClean="0"/>
              <a:t>Измеряется в точках на дюйм и чем больше значение, тем точнее мышь. Так, например, чувствительность современных оптических мышек находится в диапазоне от 400 до 4000 точек на дюйм (</a:t>
            </a:r>
            <a:r>
              <a:rPr lang="ru-RU" sz="1400" dirty="0" err="1" smtClean="0"/>
              <a:t>dpi</a:t>
            </a:r>
            <a:r>
              <a:rPr lang="ru-RU" sz="1400" dirty="0" smtClean="0"/>
              <a:t>). </a:t>
            </a:r>
            <a:br>
              <a:rPr lang="ru-RU" sz="1400" dirty="0" smtClean="0"/>
            </a:br>
            <a:r>
              <a:rPr lang="ru-RU" sz="1400" dirty="0" smtClean="0"/>
              <a:t>Сегодня почти любая оптическая мышка по точности сможет удовлетворить любого обычного пользователя.</a:t>
            </a:r>
            <a:endParaRPr lang="ru-RU" sz="1400" dirty="0"/>
          </a:p>
        </p:txBody>
      </p:sp>
      <p:pic>
        <p:nvPicPr>
          <p:cNvPr id="38914" name="Picture 2" descr="http://dviger.com/public/user_files/blog/users/1657/%D0%BC%D1%8B%D1%88%D1%8C/42p2.png"/>
          <p:cNvPicPr>
            <a:picLocks noChangeAspect="1" noChangeArrowheads="1"/>
          </p:cNvPicPr>
          <p:nvPr/>
        </p:nvPicPr>
        <p:blipFill>
          <a:blip r:embed="rId2" cstate="print"/>
          <a:srcRect/>
          <a:stretch>
            <a:fillRect/>
          </a:stretch>
        </p:blipFill>
        <p:spPr bwMode="auto">
          <a:xfrm>
            <a:off x="755576" y="2132856"/>
            <a:ext cx="3312368" cy="3423150"/>
          </a:xfrm>
          <a:prstGeom prst="rect">
            <a:avLst/>
          </a:prstGeom>
          <a:noFill/>
        </p:spPr>
      </p:pic>
      <p:pic>
        <p:nvPicPr>
          <p:cNvPr id="38916" name="Picture 4" descr="Как выбрать мышь ?"/>
          <p:cNvPicPr>
            <a:picLocks noChangeAspect="1" noChangeArrowheads="1"/>
          </p:cNvPicPr>
          <p:nvPr/>
        </p:nvPicPr>
        <p:blipFill>
          <a:blip r:embed="rId3" cstate="print"/>
          <a:srcRect/>
          <a:stretch>
            <a:fillRect/>
          </a:stretch>
        </p:blipFill>
        <p:spPr bwMode="auto">
          <a:xfrm>
            <a:off x="4283968" y="2276872"/>
            <a:ext cx="4286250" cy="274320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Как выбрать мышь ?"/>
          <p:cNvPicPr>
            <a:picLocks noChangeAspect="1" noChangeArrowheads="1"/>
          </p:cNvPicPr>
          <p:nvPr/>
        </p:nvPicPr>
        <p:blipFill>
          <a:blip r:embed="rId3" cstate="print"/>
          <a:srcRect/>
          <a:stretch>
            <a:fillRect/>
          </a:stretch>
        </p:blipFill>
        <p:spPr bwMode="auto">
          <a:xfrm>
            <a:off x="4067944" y="3140968"/>
            <a:ext cx="4968552" cy="3312368"/>
          </a:xfrm>
          <a:prstGeom prst="rect">
            <a:avLst/>
          </a:prstGeom>
          <a:noFill/>
        </p:spPr>
      </p:pic>
      <p:pic>
        <p:nvPicPr>
          <p:cNvPr id="37892" name="Picture 4" descr="Как выбрать мышь ?"/>
          <p:cNvPicPr>
            <a:picLocks noChangeAspect="1" noChangeArrowheads="1"/>
          </p:cNvPicPr>
          <p:nvPr/>
        </p:nvPicPr>
        <p:blipFill>
          <a:blip r:embed="rId4" cstate="print"/>
          <a:srcRect/>
          <a:stretch>
            <a:fillRect/>
          </a:stretch>
        </p:blipFill>
        <p:spPr bwMode="auto">
          <a:xfrm>
            <a:off x="395536" y="3140968"/>
            <a:ext cx="3333750" cy="3333750"/>
          </a:xfrm>
          <a:prstGeom prst="rect">
            <a:avLst/>
          </a:prstGeom>
          <a:noFill/>
        </p:spPr>
      </p:pic>
      <p:pic>
        <p:nvPicPr>
          <p:cNvPr id="37894" name="Picture 6" descr="Roccat Kone [+]"/>
          <p:cNvPicPr>
            <a:picLocks noChangeAspect="1" noChangeArrowheads="1"/>
          </p:cNvPicPr>
          <p:nvPr/>
        </p:nvPicPr>
        <p:blipFill>
          <a:blip r:embed="rId5" cstate="print"/>
          <a:srcRect/>
          <a:stretch>
            <a:fillRect/>
          </a:stretch>
        </p:blipFill>
        <p:spPr bwMode="auto">
          <a:xfrm>
            <a:off x="0" y="116632"/>
            <a:ext cx="4500498" cy="2592288"/>
          </a:xfrm>
          <a:prstGeom prst="rect">
            <a:avLst/>
          </a:prstGeom>
          <a:noFill/>
        </p:spPr>
      </p:pic>
      <p:pic>
        <p:nvPicPr>
          <p:cNvPr id="5" name="Turn any flat surface into a touch pad. Available for pre-order now! celluon.com.mp4">
            <a:hlinkClick r:id="" action="ppaction://media"/>
          </p:cNvPr>
          <p:cNvPicPr>
            <a:picLocks noRot="1" noChangeAspect="1"/>
          </p:cNvPicPr>
          <p:nvPr>
            <a:videoFile r:link="rId1"/>
          </p:nvPr>
        </p:nvPicPr>
        <p:blipFill>
          <a:blip r:embed="rId6" cstate="print"/>
          <a:stretch>
            <a:fillRect/>
          </a:stretch>
        </p:blipFill>
        <p:spPr>
          <a:xfrm>
            <a:off x="4499992" y="116632"/>
            <a:ext cx="3960440" cy="297033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img28.imageshack.us/img28/2729/97807945.jpg"/>
          <p:cNvPicPr>
            <a:picLocks noChangeAspect="1" noChangeArrowheads="1"/>
          </p:cNvPicPr>
          <p:nvPr/>
        </p:nvPicPr>
        <p:blipFill>
          <a:blip r:embed="rId2" cstate="print"/>
          <a:srcRect/>
          <a:stretch>
            <a:fillRect/>
          </a:stretch>
        </p:blipFill>
        <p:spPr bwMode="auto">
          <a:xfrm>
            <a:off x="5087615" y="3815711"/>
            <a:ext cx="4056385" cy="3042289"/>
          </a:xfrm>
          <a:prstGeom prst="rect">
            <a:avLst/>
          </a:prstGeom>
          <a:noFill/>
        </p:spPr>
      </p:pic>
      <p:pic>
        <p:nvPicPr>
          <p:cNvPr id="39940" name="Picture 4" descr="http://torgovec.com.ua/image/205153z28.jpg"/>
          <p:cNvPicPr>
            <a:picLocks noChangeAspect="1" noChangeArrowheads="1"/>
          </p:cNvPicPr>
          <p:nvPr/>
        </p:nvPicPr>
        <p:blipFill>
          <a:blip r:embed="rId3" cstate="print"/>
          <a:srcRect/>
          <a:stretch>
            <a:fillRect/>
          </a:stretch>
        </p:blipFill>
        <p:spPr bwMode="auto">
          <a:xfrm>
            <a:off x="5806867" y="0"/>
            <a:ext cx="3337133" cy="2699221"/>
          </a:xfrm>
          <a:prstGeom prst="rect">
            <a:avLst/>
          </a:prstGeom>
          <a:noFill/>
        </p:spPr>
      </p:pic>
      <p:pic>
        <p:nvPicPr>
          <p:cNvPr id="39942" name="Picture 6" descr="http://yahooeu.ru/uploads/posts/2011-04/1304099288_yahooeu_ru_6.jpg"/>
          <p:cNvPicPr>
            <a:picLocks noChangeAspect="1" noChangeArrowheads="1"/>
          </p:cNvPicPr>
          <p:nvPr/>
        </p:nvPicPr>
        <p:blipFill>
          <a:blip r:embed="rId4" cstate="print"/>
          <a:srcRect/>
          <a:stretch>
            <a:fillRect/>
          </a:stretch>
        </p:blipFill>
        <p:spPr bwMode="auto">
          <a:xfrm>
            <a:off x="0" y="3329608"/>
            <a:ext cx="4751102" cy="3528392"/>
          </a:xfrm>
          <a:prstGeom prst="rect">
            <a:avLst/>
          </a:prstGeom>
          <a:noFill/>
        </p:spPr>
      </p:pic>
      <p:pic>
        <p:nvPicPr>
          <p:cNvPr id="39944" name="Picture 8" descr="http://studentes.ru/uploads/images/00/60/57/2012/04/07/a5779078b5.jpg"/>
          <p:cNvPicPr>
            <a:picLocks noChangeAspect="1" noChangeArrowheads="1"/>
          </p:cNvPicPr>
          <p:nvPr/>
        </p:nvPicPr>
        <p:blipFill>
          <a:blip r:embed="rId5" cstate="print"/>
          <a:srcRect/>
          <a:stretch>
            <a:fillRect/>
          </a:stretch>
        </p:blipFill>
        <p:spPr bwMode="auto">
          <a:xfrm>
            <a:off x="0" y="0"/>
            <a:ext cx="4896542" cy="2448272"/>
          </a:xfrm>
          <a:prstGeom prst="rect">
            <a:avLst/>
          </a:prstGeom>
          <a:noFill/>
        </p:spPr>
      </p:pic>
      <p:pic>
        <p:nvPicPr>
          <p:cNvPr id="39946" name="Picture 10" descr="http://studentes.ru/uploads/images/00/60/57/2012/04/07/40f14fa88b.jpg"/>
          <p:cNvPicPr>
            <a:picLocks noChangeAspect="1" noChangeArrowheads="1"/>
          </p:cNvPicPr>
          <p:nvPr/>
        </p:nvPicPr>
        <p:blipFill>
          <a:blip r:embed="rId6" cstate="print"/>
          <a:srcRect/>
          <a:stretch>
            <a:fillRect/>
          </a:stretch>
        </p:blipFill>
        <p:spPr bwMode="auto">
          <a:xfrm>
            <a:off x="4211960" y="1844824"/>
            <a:ext cx="2520279" cy="2520280"/>
          </a:xfrm>
          <a:prstGeom prst="rect">
            <a:avLst/>
          </a:prstGeom>
          <a:noFill/>
        </p:spPr>
      </p:pic>
      <p:pic>
        <p:nvPicPr>
          <p:cNvPr id="39948" name="Picture 12" descr="http://studentes.ru/uploads/images/00/60/57/2012/04/07/a8ad5b4704.jpg"/>
          <p:cNvPicPr>
            <a:picLocks noChangeAspect="1" noChangeArrowheads="1"/>
          </p:cNvPicPr>
          <p:nvPr/>
        </p:nvPicPr>
        <p:blipFill>
          <a:blip r:embed="rId7" cstate="print"/>
          <a:srcRect/>
          <a:stretch>
            <a:fillRect/>
          </a:stretch>
        </p:blipFill>
        <p:spPr bwMode="auto">
          <a:xfrm>
            <a:off x="0" y="1988840"/>
            <a:ext cx="2627784" cy="2411723"/>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studentes.ru/uploads/images/00/60/57/2012/04/07/37eea6e4d2.jpg"/>
          <p:cNvPicPr>
            <a:picLocks noChangeAspect="1" noChangeArrowheads="1"/>
          </p:cNvPicPr>
          <p:nvPr/>
        </p:nvPicPr>
        <p:blipFill>
          <a:blip r:embed="rId2" cstate="print"/>
          <a:srcRect/>
          <a:stretch>
            <a:fillRect/>
          </a:stretch>
        </p:blipFill>
        <p:spPr bwMode="auto">
          <a:xfrm>
            <a:off x="1403648" y="188640"/>
            <a:ext cx="6408712" cy="5018349"/>
          </a:xfrm>
          <a:prstGeom prst="rect">
            <a:avLst/>
          </a:prstGeom>
          <a:noFill/>
        </p:spPr>
      </p:pic>
      <p:sp>
        <p:nvSpPr>
          <p:cNvPr id="4" name="Прямоугольник 3"/>
          <p:cNvSpPr/>
          <p:nvPr/>
        </p:nvSpPr>
        <p:spPr>
          <a:xfrm>
            <a:off x="1187624" y="5229200"/>
            <a:ext cx="6678488" cy="1200329"/>
          </a:xfrm>
          <a:prstGeom prst="rect">
            <a:avLst/>
          </a:prstGeom>
        </p:spPr>
        <p:txBody>
          <a:bodyPr wrap="square">
            <a:spAutoFit/>
          </a:bodyPr>
          <a:lstStyle/>
          <a:p>
            <a:pPr algn="just"/>
            <a:r>
              <a:rPr lang="ru-RU" dirty="0" smtClean="0"/>
              <a:t>В обычном, сложенном состоянии мышка ничем не отличается от своих сородичей. Но стоит раскрыть её корпус и… лёгким движением руки мышка превращается в трубку для разговоров по </a:t>
            </a:r>
            <a:r>
              <a:rPr lang="ru-RU" dirty="0" err="1" smtClean="0"/>
              <a:t>Скайпу</a:t>
            </a:r>
            <a:r>
              <a:rPr lang="ru-RU" dirty="0" smtClean="0"/>
              <a:t> с микрофоном, динамиком и регулировкой громкости.</a:t>
            </a: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tudentes.ru/uploads/images/00/60/57/2012/04/07/bd554daf9e.jpg"/>
          <p:cNvPicPr>
            <a:picLocks noChangeAspect="1" noChangeArrowheads="1"/>
          </p:cNvPicPr>
          <p:nvPr/>
        </p:nvPicPr>
        <p:blipFill>
          <a:blip r:embed="rId2" cstate="print"/>
          <a:srcRect/>
          <a:stretch>
            <a:fillRect/>
          </a:stretch>
        </p:blipFill>
        <p:spPr bwMode="auto">
          <a:xfrm>
            <a:off x="179513" y="1196752"/>
            <a:ext cx="4248472" cy="3549834"/>
          </a:xfrm>
          <a:prstGeom prst="rect">
            <a:avLst/>
          </a:prstGeom>
          <a:noFill/>
        </p:spPr>
      </p:pic>
      <p:pic>
        <p:nvPicPr>
          <p:cNvPr id="41986" name="Picture 2" descr="http://studentes.ru/uploads/images/00/60/57/2012/04/07/7021b25b5c.jpg"/>
          <p:cNvPicPr>
            <a:picLocks noChangeAspect="1" noChangeArrowheads="1"/>
          </p:cNvPicPr>
          <p:nvPr/>
        </p:nvPicPr>
        <p:blipFill>
          <a:blip r:embed="rId3" cstate="print"/>
          <a:srcRect/>
          <a:stretch>
            <a:fillRect/>
          </a:stretch>
        </p:blipFill>
        <p:spPr bwMode="auto">
          <a:xfrm>
            <a:off x="4633273" y="1196752"/>
            <a:ext cx="4510727" cy="352839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do.uspi.ru/mathem&amp;inform/lek13/Image276.gif"/>
          <p:cNvPicPr>
            <a:picLocks noChangeAspect="1" noChangeArrowheads="1"/>
          </p:cNvPicPr>
          <p:nvPr/>
        </p:nvPicPr>
        <p:blipFill>
          <a:blip r:embed="rId2" cstate="print"/>
          <a:srcRect/>
          <a:stretch>
            <a:fillRect/>
          </a:stretch>
        </p:blipFill>
        <p:spPr bwMode="auto">
          <a:xfrm>
            <a:off x="323528" y="0"/>
            <a:ext cx="7319783" cy="4177632"/>
          </a:xfrm>
          <a:prstGeom prst="rect">
            <a:avLst/>
          </a:prstGeom>
          <a:noFill/>
        </p:spPr>
      </p:pic>
      <p:sp>
        <p:nvSpPr>
          <p:cNvPr id="4" name="Прямоугольник 3"/>
          <p:cNvSpPr/>
          <p:nvPr/>
        </p:nvSpPr>
        <p:spPr>
          <a:xfrm>
            <a:off x="251520" y="4365104"/>
            <a:ext cx="8496944" cy="2031325"/>
          </a:xfrm>
          <a:prstGeom prst="rect">
            <a:avLst/>
          </a:prstGeom>
        </p:spPr>
        <p:txBody>
          <a:bodyPr wrap="square">
            <a:spAutoFit/>
          </a:bodyPr>
          <a:lstStyle/>
          <a:p>
            <a:pPr algn="just"/>
            <a:r>
              <a:rPr lang="ru-RU" dirty="0"/>
              <a:t>У струйных принтеров печатающая головка движется только в горизонтальной плоскости, а бумага подается вертикально. Сопла (канальные отверстия) на печатающей головке, через которые разбрызгиваются чернила, соответствуют ударным иглам. Имеется форсунка, разбрызгивающая чернила по контуру символа. При резком нагревании образуется чернильный паровой пузырь, который старается вытолкнуть через выходное отверстие сопла необходимую порцию (каплю) жидких чернил.</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116632"/>
            <a:ext cx="4968552" cy="1754326"/>
          </a:xfrm>
          <a:prstGeom prst="rect">
            <a:avLst/>
          </a:prstGeom>
        </p:spPr>
        <p:txBody>
          <a:bodyPr wrap="square">
            <a:spAutoFit/>
          </a:bodyPr>
          <a:lstStyle/>
          <a:p>
            <a:r>
              <a:rPr lang="ru-RU" dirty="0" smtClean="0"/>
              <a:t>Основные характеристики накопителей и носителей:</a:t>
            </a:r>
          </a:p>
          <a:p>
            <a:pPr>
              <a:buFont typeface="Arial" pitchFamily="34" charset="0"/>
              <a:buChar char="•"/>
            </a:pPr>
            <a:r>
              <a:rPr lang="ru-RU" dirty="0" smtClean="0"/>
              <a:t>информационная ёмкость;</a:t>
            </a:r>
          </a:p>
          <a:p>
            <a:pPr>
              <a:buFont typeface="Arial" pitchFamily="34" charset="0"/>
              <a:buChar char="•"/>
            </a:pPr>
            <a:r>
              <a:rPr lang="ru-RU" dirty="0" smtClean="0"/>
              <a:t>скорость обмена информацией;</a:t>
            </a:r>
          </a:p>
          <a:p>
            <a:pPr>
              <a:buFont typeface="Arial" pitchFamily="34" charset="0"/>
              <a:buChar char="•"/>
            </a:pPr>
            <a:r>
              <a:rPr lang="ru-RU" dirty="0" smtClean="0"/>
              <a:t>надёжность хранения информации;</a:t>
            </a:r>
          </a:p>
          <a:p>
            <a:pPr>
              <a:buFont typeface="Arial" pitchFamily="34" charset="0"/>
              <a:buChar char="•"/>
            </a:pPr>
            <a:r>
              <a:rPr lang="ru-RU" dirty="0" smtClean="0"/>
              <a:t>стоимость.</a:t>
            </a:r>
            <a:endParaRPr lang="ru-RU" dirty="0"/>
          </a:p>
        </p:txBody>
      </p:sp>
      <p:sp>
        <p:nvSpPr>
          <p:cNvPr id="6" name="Прямоугольник 5"/>
          <p:cNvSpPr/>
          <p:nvPr/>
        </p:nvSpPr>
        <p:spPr>
          <a:xfrm>
            <a:off x="3563888" y="2060848"/>
            <a:ext cx="5400600" cy="4616648"/>
          </a:xfrm>
          <a:prstGeom prst="rect">
            <a:avLst/>
          </a:prstGeom>
        </p:spPr>
        <p:txBody>
          <a:bodyPr wrap="square">
            <a:spAutoFit/>
          </a:bodyPr>
          <a:lstStyle/>
          <a:p>
            <a:pPr>
              <a:buFont typeface="Arial" pitchFamily="34" charset="0"/>
              <a:buChar char="•"/>
            </a:pPr>
            <a:r>
              <a:rPr lang="ru-RU" sz="1400" dirty="0" smtClean="0"/>
              <a:t> Не допускайте загрязнения рабочей поверхности. Держите диск за края, не трогайте рабочую поверхность руками. Для удаления случайно попавшей на диск пыли и ваших отпечатков пальцев применяйте мягкую, чистую и сухую тряпочку, изготовленную из натуральных тканей и не обладающую абразивными свойствами. Движения не должны быть сильными, протирать диск следует от его центра к краю. Не применяйте для чистки рабочей поверхности растворители: ацетон, бензин, керосин и т. д</a:t>
            </a:r>
            <a:r>
              <a:rPr lang="ru-RU" sz="1400" dirty="0" smtClean="0"/>
              <a:t>.</a:t>
            </a:r>
          </a:p>
          <a:p>
            <a:pPr>
              <a:buFont typeface="Arial" pitchFamily="34" charset="0"/>
              <a:buChar char="•"/>
            </a:pPr>
            <a:r>
              <a:rPr lang="ru-RU" sz="1400" dirty="0" smtClean="0"/>
              <a:t>Не </a:t>
            </a:r>
            <a:r>
              <a:rPr lang="ru-RU" sz="1400" dirty="0" smtClean="0"/>
              <a:t>допускайте повреждения рабочей поверхности. Не роняйте, не царапайте и не изгибайте диск.</a:t>
            </a:r>
          </a:p>
          <a:p>
            <a:pPr>
              <a:buFont typeface="Arial" pitchFamily="34" charset="0"/>
              <a:buChar char="•"/>
            </a:pPr>
            <a:r>
              <a:rPr lang="ru-RU" sz="1400" dirty="0" smtClean="0"/>
              <a:t>Храните </a:t>
            </a:r>
            <a:r>
              <a:rPr lang="ru-RU" sz="1400" dirty="0" smtClean="0"/>
              <a:t>компакт-диски в специальной пластмассовой упаковке при комнатной температуре и не допускайте попадания прямого солнечного света на их рабочую поверхность.</a:t>
            </a:r>
          </a:p>
          <a:p>
            <a:pPr>
              <a:buFont typeface="Arial" pitchFamily="34" charset="0"/>
              <a:buChar char="•"/>
            </a:pPr>
            <a:r>
              <a:rPr lang="ru-RU" sz="1400" dirty="0" smtClean="0"/>
              <a:t>Не </a:t>
            </a:r>
            <a:r>
              <a:rPr lang="ru-RU" sz="1400" dirty="0" smtClean="0"/>
              <a:t>пишите на этикетке компакт-диска шариковыми и перьевыми ручками, а также твердыми карандашами, так как вы можете поцарапать тонкое защитное покрытие. Используйте для этой цели мягкие карандаши или фломастеры или делайте пометки на упаковке, в которой хранится диск.</a:t>
            </a:r>
          </a:p>
          <a:p>
            <a:pPr>
              <a:buFont typeface="Arial" pitchFamily="34" charset="0"/>
              <a:buChar char="•"/>
            </a:pPr>
            <a:r>
              <a:rPr lang="ru-RU" sz="1400" dirty="0" smtClean="0"/>
              <a:t>Во </a:t>
            </a:r>
            <a:r>
              <a:rPr lang="ru-RU" sz="1400" dirty="0" smtClean="0"/>
              <a:t>избежание смещения центра тяжести и повышения вибрации при вращении компакт-диска в приводе не наклеивайте на диск дополнительных этикеток.</a:t>
            </a:r>
            <a:endParaRPr lang="ru-RU" sz="1400" dirty="0"/>
          </a:p>
        </p:txBody>
      </p:sp>
      <p:pic>
        <p:nvPicPr>
          <p:cNvPr id="45060" name="Picture 4" descr="http://draugiemlv-13336813.yostoro.lv/cache/images/products/frontend/Bw3T25PZ7MTA83I/large/cds.jpg"/>
          <p:cNvPicPr>
            <a:picLocks noChangeAspect="1" noChangeArrowheads="1"/>
          </p:cNvPicPr>
          <p:nvPr/>
        </p:nvPicPr>
        <p:blipFill>
          <a:blip r:embed="rId2" cstate="print"/>
          <a:srcRect/>
          <a:stretch>
            <a:fillRect/>
          </a:stretch>
        </p:blipFill>
        <p:spPr bwMode="auto">
          <a:xfrm>
            <a:off x="5652120" y="260648"/>
            <a:ext cx="2147335" cy="1606923"/>
          </a:xfrm>
          <a:prstGeom prst="rect">
            <a:avLst/>
          </a:prstGeom>
          <a:noFill/>
        </p:spPr>
      </p:pic>
      <p:sp>
        <p:nvSpPr>
          <p:cNvPr id="8" name="Прямоугольник 7"/>
          <p:cNvSpPr/>
          <p:nvPr/>
        </p:nvSpPr>
        <p:spPr>
          <a:xfrm>
            <a:off x="107504" y="2060848"/>
            <a:ext cx="2862064" cy="4770537"/>
          </a:xfrm>
          <a:prstGeom prst="rect">
            <a:avLst/>
          </a:prstGeom>
        </p:spPr>
        <p:txBody>
          <a:bodyPr wrap="square">
            <a:spAutoFit/>
          </a:bodyPr>
          <a:lstStyle/>
          <a:p>
            <a:pPr algn="just"/>
            <a:r>
              <a:rPr lang="ru-RU" sz="1600" dirty="0" smtClean="0"/>
              <a:t>Основу оптического диска составляет бесцветная подложка выполненная из поликарбоната. Вся информация записывается на рабочий слой в двоичном формате (последовательность единиц и нулей). Те области которые подверглись воздействию лазеру темные — это нули, все остальное воспринимается как единицы. У перезаписывающихся дисков структура не совсем черная а просто более темная, при перезаписи весь диск становиться нулем, и нули снова обжигаются до более темного состояния.</a:t>
            </a:r>
            <a:endParaRPr lang="ru-RU" sz="1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0"/>
            <a:ext cx="8820472" cy="3416320"/>
          </a:xfrm>
          <a:prstGeom prst="rect">
            <a:avLst/>
          </a:prstGeom>
        </p:spPr>
        <p:txBody>
          <a:bodyPr wrap="square">
            <a:spAutoFit/>
          </a:bodyPr>
          <a:lstStyle/>
          <a:p>
            <a:pPr algn="just" fontAlgn="base"/>
            <a:r>
              <a:rPr lang="ru-RU" dirty="0" smtClean="0"/>
              <a:t>Внутри этого устройства находится плата с электронными элементами и устройство для коммуникации с компьютером. Сердце </a:t>
            </a:r>
            <a:r>
              <a:rPr lang="ru-RU" dirty="0" err="1" smtClean="0"/>
              <a:t>флешки</a:t>
            </a:r>
            <a:r>
              <a:rPr lang="ru-RU" dirty="0" smtClean="0"/>
              <a:t> – компьютерный чип, состоящий из огромного числа миниатюрных транзисторов, обеспечивающих хранение информации. </a:t>
            </a:r>
            <a:r>
              <a:rPr lang="ru-RU" dirty="0" err="1" smtClean="0"/>
              <a:t>Флешка</a:t>
            </a:r>
            <a:r>
              <a:rPr lang="ru-RU" dirty="0" smtClean="0"/>
              <a:t> не имеет движущихся частей и поэтому мало напоминает жесткий диск.</a:t>
            </a:r>
          </a:p>
          <a:p>
            <a:pPr algn="just" fontAlgn="base"/>
            <a:r>
              <a:rPr lang="ru-RU" dirty="0" smtClean="0"/>
              <a:t>Благодаря транзисторам, вся информация, которую пользователь заносит на </a:t>
            </a:r>
            <a:r>
              <a:rPr lang="ru-RU" dirty="0" err="1" smtClean="0"/>
              <a:t>флешку</a:t>
            </a:r>
            <a:r>
              <a:rPr lang="ru-RU" dirty="0" smtClean="0"/>
              <a:t>, может храниться практически неограниченное время. При этом на сохранность информации не влияет постоянное перемещение этого устройства от одного компьютера к другому. Форма </a:t>
            </a:r>
            <a:r>
              <a:rPr lang="ru-RU" dirty="0" err="1" smtClean="0"/>
              <a:t>флешки</a:t>
            </a:r>
            <a:r>
              <a:rPr lang="ru-RU" dirty="0" smtClean="0"/>
              <a:t> не имеет принципиального значения, главное – это ее разъем. Большинство </a:t>
            </a:r>
            <a:r>
              <a:rPr lang="ru-RU" dirty="0" err="1" smtClean="0"/>
              <a:t>флешек</a:t>
            </a:r>
            <a:r>
              <a:rPr lang="ru-RU" dirty="0" smtClean="0"/>
              <a:t> подсоединяется через USB-вход, для некоторых моделей нужен специальный слот – обычно это фото и видеотехника, а также телефоны. Такие карты памяти обычно </a:t>
            </a:r>
            <a:r>
              <a:rPr lang="ru-RU" dirty="0" err="1" smtClean="0"/>
              <a:t>флешками</a:t>
            </a:r>
            <a:r>
              <a:rPr lang="ru-RU" dirty="0" smtClean="0"/>
              <a:t> и не называют, хотя принцип работы у них тот же самый.</a:t>
            </a:r>
            <a:endParaRPr lang="ru-RU" dirty="0"/>
          </a:p>
        </p:txBody>
      </p:sp>
      <p:pic>
        <p:nvPicPr>
          <p:cNvPr id="46082" name="Picture 2" descr="http://im3-tub-ru.yandex.net/i?id=182489630-43-72&amp;n=21"/>
          <p:cNvPicPr>
            <a:picLocks noChangeAspect="1" noChangeArrowheads="1"/>
          </p:cNvPicPr>
          <p:nvPr/>
        </p:nvPicPr>
        <p:blipFill>
          <a:blip r:embed="rId2" cstate="print"/>
          <a:srcRect/>
          <a:stretch>
            <a:fillRect/>
          </a:stretch>
        </p:blipFill>
        <p:spPr bwMode="auto">
          <a:xfrm>
            <a:off x="539552" y="3501008"/>
            <a:ext cx="3456384" cy="1624502"/>
          </a:xfrm>
          <a:prstGeom prst="rect">
            <a:avLst/>
          </a:prstGeom>
          <a:noFill/>
        </p:spPr>
      </p:pic>
      <p:sp>
        <p:nvSpPr>
          <p:cNvPr id="4" name="Прямоугольник 3"/>
          <p:cNvSpPr/>
          <p:nvPr/>
        </p:nvSpPr>
        <p:spPr>
          <a:xfrm>
            <a:off x="4355976" y="3356992"/>
            <a:ext cx="4788024" cy="3539430"/>
          </a:xfrm>
          <a:prstGeom prst="rect">
            <a:avLst/>
          </a:prstGeom>
        </p:spPr>
        <p:txBody>
          <a:bodyPr wrap="square">
            <a:spAutoFit/>
          </a:bodyPr>
          <a:lstStyle/>
          <a:p>
            <a:pPr algn="just"/>
            <a:r>
              <a:rPr lang="ru-RU" sz="1400" dirty="0" smtClean="0"/>
              <a:t>Если </a:t>
            </a:r>
            <a:r>
              <a:rPr lang="ru-RU" sz="1400" dirty="0" err="1" smtClean="0"/>
              <a:t>флешка</a:t>
            </a:r>
            <a:r>
              <a:rPr lang="ru-RU" sz="1400" dirty="0" smtClean="0"/>
              <a:t> плохо распознается операционной системой при подключении к портам USB, расположенным на передней панели ПК, нужно подключать ее к корневым концентраторам USB на задней панели ПК</a:t>
            </a:r>
            <a:r>
              <a:rPr lang="ru-RU" sz="1400" dirty="0" smtClean="0"/>
              <a:t>. </a:t>
            </a:r>
            <a:r>
              <a:rPr lang="ru-RU" sz="1400" dirty="0" smtClean="0"/>
              <a:t>Нестабильное электропитание, а также разряды статики, слабая защита от перепадов напряжения, устаревшая электропроводка – все это может стать причиной неисправности </a:t>
            </a:r>
            <a:r>
              <a:rPr lang="ru-RU" sz="1400" dirty="0" err="1" smtClean="0"/>
              <a:t>флэшки</a:t>
            </a:r>
            <a:r>
              <a:rPr lang="ru-RU" sz="1400" dirty="0" smtClean="0"/>
              <a:t> и при совпадении неблагоприятных условий приводит к выгоранию контроллера и элементов обвязки.  </a:t>
            </a:r>
            <a:endParaRPr lang="ru-RU" sz="1400" dirty="0" smtClean="0"/>
          </a:p>
          <a:p>
            <a:pPr algn="just"/>
            <a:r>
              <a:rPr lang="ru-RU" sz="1400" dirty="0" smtClean="0"/>
              <a:t/>
            </a:r>
            <a:br>
              <a:rPr lang="ru-RU" sz="1400" dirty="0" smtClean="0"/>
            </a:br>
            <a:r>
              <a:rPr lang="ru-RU" sz="1400" dirty="0" smtClean="0"/>
              <a:t>• Берегите </a:t>
            </a:r>
            <a:r>
              <a:rPr lang="ru-RU" sz="1400" dirty="0" err="1" smtClean="0"/>
              <a:t>флэшку</a:t>
            </a:r>
            <a:r>
              <a:rPr lang="ru-RU" sz="1400" dirty="0" smtClean="0"/>
              <a:t> от ударов, влаги и воздействия сильных электромагнитных полей</a:t>
            </a:r>
            <a:r>
              <a:rPr lang="ru-RU" sz="1400" dirty="0" smtClean="0"/>
              <a:t>.</a:t>
            </a:r>
          </a:p>
          <a:p>
            <a:pPr algn="just"/>
            <a:r>
              <a:rPr lang="ru-RU" sz="1400" dirty="0" smtClean="0"/>
              <a:t/>
            </a:r>
            <a:br>
              <a:rPr lang="ru-RU" sz="1400" dirty="0" smtClean="0"/>
            </a:br>
            <a:r>
              <a:rPr lang="ru-RU" sz="1400" dirty="0" smtClean="0"/>
              <a:t>• Не извлекайте </a:t>
            </a:r>
            <a:r>
              <a:rPr lang="ru-RU" sz="1400" dirty="0" err="1" smtClean="0"/>
              <a:t>флеш-драйв</a:t>
            </a:r>
            <a:r>
              <a:rPr lang="ru-RU" sz="1400" dirty="0" smtClean="0"/>
              <a:t> из ПК в момент обращения к ней, это может привести к потере данных и повреждению устройства.</a:t>
            </a:r>
            <a:endParaRPr lang="ru-RU" sz="1400" dirty="0"/>
          </a:p>
        </p:txBody>
      </p:sp>
      <p:sp>
        <p:nvSpPr>
          <p:cNvPr id="5" name="Прямоугольник 4"/>
          <p:cNvSpPr/>
          <p:nvPr/>
        </p:nvSpPr>
        <p:spPr>
          <a:xfrm>
            <a:off x="0" y="5085184"/>
            <a:ext cx="4139952" cy="1569660"/>
          </a:xfrm>
          <a:prstGeom prst="rect">
            <a:avLst/>
          </a:prstGeom>
        </p:spPr>
        <p:txBody>
          <a:bodyPr wrap="square">
            <a:spAutoFit/>
          </a:bodyPr>
          <a:lstStyle/>
          <a:p>
            <a:pPr algn="ctr"/>
            <a:r>
              <a:rPr lang="ru-RU" sz="1600" dirty="0" smtClean="0"/>
              <a:t>Флэш-память имеет ограниченное число перезаписей. Ряд служебных полей файловой системы переписывается при каждом обновлении любого из файлов. Именно эти ячейки первыми выходят из строя. </a:t>
            </a:r>
            <a:endParaRPr lang="ru-RU" sz="1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ixbt.com/peripheral/vfx3d/helm1.jpg"/>
          <p:cNvPicPr>
            <a:picLocks noChangeAspect="1" noChangeArrowheads="1"/>
          </p:cNvPicPr>
          <p:nvPr/>
        </p:nvPicPr>
        <p:blipFill>
          <a:blip r:embed="rId2" cstate="print"/>
          <a:srcRect/>
          <a:stretch>
            <a:fillRect/>
          </a:stretch>
        </p:blipFill>
        <p:spPr bwMode="auto">
          <a:xfrm>
            <a:off x="5292080" y="3429000"/>
            <a:ext cx="3203848" cy="3075695"/>
          </a:xfrm>
          <a:prstGeom prst="rect">
            <a:avLst/>
          </a:prstGeom>
          <a:noFill/>
        </p:spPr>
      </p:pic>
      <p:sp>
        <p:nvSpPr>
          <p:cNvPr id="3" name="Прямоугольник 2"/>
          <p:cNvSpPr/>
          <p:nvPr/>
        </p:nvSpPr>
        <p:spPr>
          <a:xfrm>
            <a:off x="0" y="260648"/>
            <a:ext cx="9144000" cy="2664296"/>
          </a:xfrm>
          <a:prstGeom prst="rect">
            <a:avLst/>
          </a:prstGeom>
        </p:spPr>
        <p:txBody>
          <a:bodyPr wrap="square">
            <a:spAutoFit/>
          </a:bodyPr>
          <a:lstStyle/>
          <a:p>
            <a:pPr algn="just"/>
            <a:r>
              <a:rPr lang="ru-RU" dirty="0" smtClean="0"/>
              <a:t>Ученые бьются над тем, чтобы разработать как можно более правдоподобные объекты виртуальной реальности, заставить человека не только видеть и слышать эту реальность, а также ощущать ее как в реальной жизни. Когда человек одевает шлем-дисплей или другое периферийное устройство, используемое в системах виртуальной реальности, он погружается в иной нереальный мир. Смотря на реальные объекты, на экране человек видит их виртуальные очертания. Когда человек подходит к ним ближе и дотрагиваться до них, они принимают форму реальных объектов, но в виртуальном мире. Все что человек делает с этими объектами в реальном пространстве, отображается в виде виртуальных объектов в виртуальном мире.</a:t>
            </a:r>
            <a:endParaRPr lang="ru-RU" dirty="0"/>
          </a:p>
        </p:txBody>
      </p:sp>
      <p:pic>
        <p:nvPicPr>
          <p:cNvPr id="44036" name="Picture 4" descr="AcceleGlove"/>
          <p:cNvPicPr>
            <a:picLocks noChangeAspect="1" noChangeArrowheads="1"/>
          </p:cNvPicPr>
          <p:nvPr/>
        </p:nvPicPr>
        <p:blipFill>
          <a:blip r:embed="rId3" cstate="print"/>
          <a:srcRect/>
          <a:stretch>
            <a:fillRect/>
          </a:stretch>
        </p:blipFill>
        <p:spPr bwMode="auto">
          <a:xfrm>
            <a:off x="899592" y="3356992"/>
            <a:ext cx="4104456" cy="3092024"/>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innovationtoronto.com/html/wp-content/uploads/2013/05/fabricated-3d-pritning-hod-lipson-melba-kurman.jpg"/>
          <p:cNvPicPr>
            <a:picLocks noChangeAspect="1" noChangeArrowheads="1"/>
          </p:cNvPicPr>
          <p:nvPr/>
        </p:nvPicPr>
        <p:blipFill>
          <a:blip r:embed="rId2" cstate="print"/>
          <a:srcRect/>
          <a:stretch>
            <a:fillRect/>
          </a:stretch>
        </p:blipFill>
        <p:spPr bwMode="auto">
          <a:xfrm>
            <a:off x="2483768" y="3086932"/>
            <a:ext cx="4464496" cy="3350147"/>
          </a:xfrm>
          <a:prstGeom prst="rect">
            <a:avLst/>
          </a:prstGeom>
          <a:noFill/>
        </p:spPr>
      </p:pic>
      <p:sp>
        <p:nvSpPr>
          <p:cNvPr id="3" name="Прямоугольник 2"/>
          <p:cNvSpPr/>
          <p:nvPr/>
        </p:nvSpPr>
        <p:spPr>
          <a:xfrm>
            <a:off x="251520" y="188640"/>
            <a:ext cx="8712968" cy="4524315"/>
          </a:xfrm>
          <a:prstGeom prst="rect">
            <a:avLst/>
          </a:prstGeom>
        </p:spPr>
        <p:txBody>
          <a:bodyPr wrap="square">
            <a:spAutoFit/>
          </a:bodyPr>
          <a:lstStyle/>
          <a:p>
            <a:pPr algn="ctr"/>
            <a:r>
              <a:rPr lang="ru-RU" b="1" dirty="0" smtClean="0"/>
              <a:t>В наши дни с помощью 3D-печати создаются самые разные вещи: от кроссовок до деталей боевых роботов. А недавно ученые университета Южной Калифорнии разработали систему </a:t>
            </a:r>
            <a:r>
              <a:rPr lang="ru-RU" b="1" dirty="0" err="1" smtClean="0"/>
              <a:t>Contour</a:t>
            </a:r>
            <a:r>
              <a:rPr lang="ru-RU" b="1" dirty="0" smtClean="0"/>
              <a:t> </a:t>
            </a:r>
            <a:r>
              <a:rPr lang="ru-RU" b="1" dirty="0" err="1" smtClean="0"/>
              <a:t>Crafting</a:t>
            </a:r>
            <a:r>
              <a:rPr lang="ru-RU" b="1" dirty="0" smtClean="0"/>
              <a:t>, способную за 20 часов напечатать двухэтажный жилой дом</a:t>
            </a:r>
            <a:r>
              <a:rPr lang="ru-RU" b="1" dirty="0" smtClean="0"/>
              <a:t>!</a:t>
            </a:r>
            <a:r>
              <a:rPr lang="en-US" b="1" dirty="0" smtClean="0"/>
              <a:t> </a:t>
            </a:r>
          </a:p>
          <a:p>
            <a:pPr algn="ctr"/>
            <a:endParaRPr lang="en-US" b="1" dirty="0" smtClean="0"/>
          </a:p>
          <a:p>
            <a:pPr algn="ctr"/>
            <a:r>
              <a:rPr lang="ru-RU" dirty="0" smtClean="0"/>
              <a:t>Представьте </a:t>
            </a:r>
            <a:r>
              <a:rPr lang="ru-RU" dirty="0" smtClean="0"/>
              <a:t>себе огромный принтер размером с подъемный кран. Он способен выполнить до 90% всех строительных работ, включая бетонные стены, прокладку трубопровода и электропроводки, монтаж перекрытий, настил крыши и покраску стен. Все это сделает машина. Людям здесь останется лишь внутренняя отделка помещений. Ну еще окна и двери и поставить.</a:t>
            </a:r>
            <a:br>
              <a:rPr lang="ru-RU" dirty="0" smtClean="0"/>
            </a:br>
            <a:r>
              <a:rPr lang="ru-RU" dirty="0" smtClean="0"/>
              <a:t/>
            </a:r>
            <a:br>
              <a:rPr lang="ru-RU" dirty="0" smtClean="0"/>
            </a:br>
            <a:r>
              <a:rPr lang="ru-RU" dirty="0" smtClean="0"/>
              <a:t/>
            </a:r>
            <a:br>
              <a:rPr lang="ru-RU" dirty="0" smtClean="0"/>
            </a:br>
            <a:r>
              <a:rPr lang="ru-RU" dirty="0" smtClean="0"/>
              <a:t> </a:t>
            </a:r>
            <a:r>
              <a:rPr lang="ru-RU" b="1" dirty="0" smtClean="0"/>
              <a:t/>
            </a:r>
            <a:br>
              <a:rPr lang="ru-RU" b="1" dirty="0" smtClean="0"/>
            </a:br>
            <a:r>
              <a:rPr lang="ru-RU" b="1" dirty="0" smtClean="0"/>
              <a:t/>
            </a:r>
            <a:br>
              <a:rPr lang="ru-RU" b="1" dirty="0" smtClean="0"/>
            </a:br>
            <a:r>
              <a:rPr lang="ru-RU" dirty="0" smtClean="0"/>
              <a:t/>
            </a:r>
            <a:br>
              <a:rPr lang="ru-RU" dirty="0" smtClean="0"/>
            </a:br>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7848302"/>
          </a:xfrm>
          <a:prstGeom prst="rect">
            <a:avLst/>
          </a:prstGeom>
        </p:spPr>
        <p:txBody>
          <a:bodyPr wrap="square">
            <a:spAutoFit/>
          </a:bodyPr>
          <a:lstStyle/>
          <a:p>
            <a:pPr algn="just"/>
            <a:r>
              <a:rPr lang="ru-RU" dirty="0" smtClean="0"/>
              <a:t>Огромный вклад в дело популяризации 3D-печати вносят японцы. Год назад они придумали делать с помощью объемного </a:t>
            </a:r>
            <a:r>
              <a:rPr lang="ru-RU" dirty="0" err="1" smtClean="0"/>
              <a:t>прототипирования</a:t>
            </a:r>
            <a:r>
              <a:rPr lang="ru-RU" dirty="0" smtClean="0"/>
              <a:t> маски, которые с пугающей точностью копируют лица своих владельцев. А в </a:t>
            </a:r>
            <a:r>
              <a:rPr lang="ru-RU" dirty="0" smtClean="0"/>
              <a:t>Токио </a:t>
            </a:r>
            <a:r>
              <a:rPr lang="ru-RU" dirty="0" smtClean="0"/>
              <a:t>открылась студия, специализация которой - создание 3D-фигурок клиентов. </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lgn="just"/>
            <a:r>
              <a:rPr lang="ru-RU" dirty="0" smtClean="0"/>
              <a:t>Если </a:t>
            </a:r>
            <a:r>
              <a:rPr lang="ru-RU" dirty="0" smtClean="0"/>
              <a:t>вы желаете получить свою мини-копию, вы должны лично явиться в студию и пройти процедуру 3D-сканирования. Все 15 минут, пока вас "обстреливают" сканером, следует сохранять полную неподвижность – иначе модель получится неточной. Статуэтки выходят весьма похожими на оригиналы, только мелкие детали вроде украшений, узоров на ткани и т.п. передать 3D-принтерам пока не под силу – поэтому клиентов просят одеваться попроще. А вот цвет одежды и волос фигурки можно выбрать какой угодно.</a:t>
            </a:r>
            <a:br>
              <a:rPr lang="ru-RU" dirty="0" smtClean="0"/>
            </a:br>
            <a:r>
              <a:rPr lang="ru-RU" dirty="0" smtClean="0"/>
              <a:t/>
            </a:r>
            <a:br>
              <a:rPr lang="ru-RU" dirty="0" smtClean="0"/>
            </a:br>
            <a:r>
              <a:rPr lang="ru-RU" dirty="0" smtClean="0"/>
              <a:t/>
            </a:r>
            <a:br>
              <a:rPr lang="ru-RU" dirty="0" smtClean="0"/>
            </a:br>
            <a:endParaRPr lang="ru-RU" dirty="0"/>
          </a:p>
        </p:txBody>
      </p:sp>
      <p:pic>
        <p:nvPicPr>
          <p:cNvPr id="48130" name="Picture 2" descr="http://img.tyt.by/n/it/tekhnologii_budushchego/0e/4/3d-maski.jpg"/>
          <p:cNvPicPr>
            <a:picLocks noChangeAspect="1" noChangeArrowheads="1"/>
          </p:cNvPicPr>
          <p:nvPr/>
        </p:nvPicPr>
        <p:blipFill>
          <a:blip r:embed="rId2" cstate="print"/>
          <a:srcRect/>
          <a:stretch>
            <a:fillRect/>
          </a:stretch>
        </p:blipFill>
        <p:spPr bwMode="auto">
          <a:xfrm>
            <a:off x="179512" y="1556792"/>
            <a:ext cx="3960440" cy="3023136"/>
          </a:xfrm>
          <a:prstGeom prst="rect">
            <a:avLst/>
          </a:prstGeom>
          <a:noFill/>
        </p:spPr>
      </p:pic>
      <p:pic>
        <p:nvPicPr>
          <p:cNvPr id="48132" name="Picture 4" descr="http://img.tyt.by/n/it/tekhnologii_budushchego/0d/7/3d-statues.jpg"/>
          <p:cNvPicPr>
            <a:picLocks noChangeAspect="1" noChangeArrowheads="1"/>
          </p:cNvPicPr>
          <p:nvPr/>
        </p:nvPicPr>
        <p:blipFill>
          <a:blip r:embed="rId3" cstate="print"/>
          <a:srcRect/>
          <a:stretch>
            <a:fillRect/>
          </a:stretch>
        </p:blipFill>
        <p:spPr bwMode="auto">
          <a:xfrm>
            <a:off x="4283968" y="1556792"/>
            <a:ext cx="4701039" cy="3024336"/>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0"/>
            <a:ext cx="8928992" cy="5970865"/>
          </a:xfrm>
          <a:prstGeom prst="rect">
            <a:avLst/>
          </a:prstGeom>
        </p:spPr>
        <p:txBody>
          <a:bodyPr wrap="square">
            <a:spAutoFit/>
          </a:bodyPr>
          <a:lstStyle/>
          <a:p>
            <a:r>
              <a:rPr lang="ru-RU" dirty="0" smtClean="0"/>
              <a:t>В настоящее время существует несколько видов 3D-принтеров, отличающихся главным образом по типу используемого материала. В свою очередь, материалом для 3D-печати могут служить самые разные вещества – от гипса до резины. Основные технологии 3D-печати можно условно разделить на три группы. </a:t>
            </a:r>
            <a:endParaRPr lang="en-US" dirty="0" smtClean="0"/>
          </a:p>
          <a:p>
            <a:endParaRPr lang="en-US" b="1" dirty="0" smtClean="0"/>
          </a:p>
          <a:p>
            <a:r>
              <a:rPr lang="ru-RU" sz="1400" b="1" dirty="0" smtClean="0"/>
              <a:t>Печать </a:t>
            </a:r>
            <a:r>
              <a:rPr lang="ru-RU" sz="1400" b="1" dirty="0" smtClean="0"/>
              <a:t>порошком.</a:t>
            </a:r>
            <a:r>
              <a:rPr lang="ru-RU" sz="1400" dirty="0" smtClean="0"/>
              <a:t> Реализуется это так: принтер насыпает на платформу слой порошка и поливает его связующим либо спекает лазерным лучом, далее насыпает следующий слой и вновь скрепляет клеем либо лазером – и так до тех пор, пока не сформируется нужный объект. Порошки применяют самых разных составов: синтетические смеси, гипс, керамика, металл и т.д. </a:t>
            </a:r>
            <a:endParaRPr lang="en-US" sz="1400" dirty="0" smtClean="0"/>
          </a:p>
          <a:p>
            <a:endParaRPr lang="en-US" dirty="0" smtClean="0"/>
          </a:p>
          <a:p>
            <a:r>
              <a:rPr lang="ru-RU" sz="1400" b="1" dirty="0" smtClean="0"/>
              <a:t>Печать расплавленным материалом.</a:t>
            </a:r>
            <a:r>
              <a:rPr lang="ru-RU" sz="1400" dirty="0" smtClean="0"/>
              <a:t> Принтер "рисует" слой за слоем расплавленным материалом, который выдавливается из сопла печатающей головки. В этом случае используются в основном различные </a:t>
            </a:r>
            <a:r>
              <a:rPr lang="ru-RU" sz="1400" dirty="0" smtClean="0"/>
              <a:t>пластики. </a:t>
            </a:r>
            <a:r>
              <a:rPr lang="ru-RU" sz="1400" dirty="0" smtClean="0"/>
              <a:t>Но весной этого года британская компания </a:t>
            </a:r>
            <a:r>
              <a:rPr lang="ru-RU" sz="1400" dirty="0" err="1" smtClean="0"/>
              <a:t>Choc</a:t>
            </a:r>
            <a:r>
              <a:rPr lang="ru-RU" sz="1400" dirty="0" smtClean="0"/>
              <a:t> </a:t>
            </a:r>
            <a:r>
              <a:rPr lang="ru-RU" sz="1400" dirty="0" err="1" smtClean="0"/>
              <a:t>Edge</a:t>
            </a:r>
            <a:r>
              <a:rPr lang="ru-RU" sz="1400" dirty="0" smtClean="0"/>
              <a:t> представила 3D-принтер, печатающий… растопленным шоколадом! </a:t>
            </a:r>
            <a:br>
              <a:rPr lang="ru-RU" sz="1400" dirty="0" smtClean="0"/>
            </a:br>
            <a:r>
              <a:rPr lang="ru-RU" dirty="0" smtClean="0"/>
              <a:t/>
            </a:r>
            <a:br>
              <a:rPr lang="ru-RU" dirty="0" smtClean="0"/>
            </a:br>
            <a:r>
              <a:rPr lang="ru-RU" dirty="0" smtClean="0"/>
              <a:t/>
            </a:r>
            <a:br>
              <a:rPr lang="ru-RU" dirty="0" smtClean="0"/>
            </a:br>
            <a:r>
              <a:rPr lang="ru-RU" dirty="0" smtClean="0"/>
              <a:t> </a:t>
            </a:r>
            <a:br>
              <a:rPr lang="ru-RU" dirty="0" smtClean="0"/>
            </a:br>
            <a:r>
              <a:rPr lang="ru-RU" dirty="0" smtClean="0"/>
              <a:t/>
            </a:r>
            <a:br>
              <a:rPr lang="ru-RU" dirty="0" smtClean="0"/>
            </a:br>
            <a:r>
              <a:rPr lang="ru-RU" dirty="0" smtClean="0"/>
              <a:t/>
            </a:r>
            <a:br>
              <a:rPr lang="ru-RU" dirty="0" smtClean="0"/>
            </a:br>
            <a:r>
              <a:rPr lang="ru-RU" dirty="0" smtClean="0"/>
              <a:t> </a:t>
            </a:r>
            <a:br>
              <a:rPr lang="ru-RU" dirty="0" smtClean="0"/>
            </a:br>
            <a:r>
              <a:rPr lang="ru-RU" dirty="0" smtClean="0"/>
              <a:t/>
            </a:r>
            <a:br>
              <a:rPr lang="ru-RU" dirty="0" smtClean="0"/>
            </a:br>
            <a:r>
              <a:rPr lang="ru-RU" dirty="0" smtClean="0"/>
              <a:t/>
            </a:r>
            <a:br>
              <a:rPr lang="ru-RU" dirty="0" smtClean="0"/>
            </a:br>
            <a:endParaRPr lang="ru-RU" dirty="0"/>
          </a:p>
        </p:txBody>
      </p:sp>
      <p:sp>
        <p:nvSpPr>
          <p:cNvPr id="3" name="Прямоугольник 2"/>
          <p:cNvSpPr/>
          <p:nvPr/>
        </p:nvSpPr>
        <p:spPr>
          <a:xfrm>
            <a:off x="179512" y="3789040"/>
            <a:ext cx="8640960" cy="1723549"/>
          </a:xfrm>
          <a:prstGeom prst="rect">
            <a:avLst/>
          </a:prstGeom>
        </p:spPr>
        <p:txBody>
          <a:bodyPr wrap="square">
            <a:spAutoFit/>
          </a:bodyPr>
          <a:lstStyle/>
          <a:p>
            <a:pPr algn="just"/>
            <a:r>
              <a:rPr lang="ru-RU" sz="1400" b="1" dirty="0" smtClean="0"/>
              <a:t>Печать </a:t>
            </a:r>
            <a:r>
              <a:rPr lang="ru-RU" sz="1400" b="1" dirty="0" err="1" smtClean="0"/>
              <a:t>фотополимером</a:t>
            </a:r>
            <a:r>
              <a:rPr lang="ru-RU" sz="1400" b="1" dirty="0" smtClean="0"/>
              <a:t>.</a:t>
            </a:r>
            <a:r>
              <a:rPr lang="ru-RU" sz="1400" dirty="0" smtClean="0"/>
              <a:t> В кювету наливается </a:t>
            </a:r>
            <a:r>
              <a:rPr lang="ru-RU" sz="1400" dirty="0" err="1" smtClean="0"/>
              <a:t>фотополимер</a:t>
            </a:r>
            <a:r>
              <a:rPr lang="ru-RU" sz="1400" dirty="0" smtClean="0"/>
              <a:t>, и на его поверхность проецируется срез модели – освещенный участок материала тут же застывает. Также можно рисовать контур ультрафиолетовым лучом. Затем в кювету добавляется еще </a:t>
            </a:r>
            <a:r>
              <a:rPr lang="ru-RU" sz="1400" dirty="0" err="1" smtClean="0"/>
              <a:t>фотополимер</a:t>
            </a:r>
            <a:r>
              <a:rPr lang="ru-RU" sz="1400" dirty="0" smtClean="0"/>
              <a:t>, проецируется следующий слой и т. д. В роли </a:t>
            </a:r>
            <a:r>
              <a:rPr lang="ru-RU" sz="1400" dirty="0" err="1" smtClean="0"/>
              <a:t>фотополимера</a:t>
            </a:r>
            <a:r>
              <a:rPr lang="ru-RU" sz="1400" dirty="0" smtClean="0"/>
              <a:t> выступают различные светочувствительные смолы</a:t>
            </a:r>
            <a:r>
              <a:rPr lang="ru-RU" sz="1400" dirty="0" smtClean="0"/>
              <a:t>.</a:t>
            </a:r>
            <a:endParaRPr lang="en-US" sz="1400" dirty="0" smtClean="0"/>
          </a:p>
          <a:p>
            <a:pPr algn="just"/>
            <a:r>
              <a:rPr lang="ru-RU" sz="1400" dirty="0" smtClean="0"/>
              <a:t/>
            </a:r>
            <a:br>
              <a:rPr lang="ru-RU" sz="1400" dirty="0" smtClean="0"/>
            </a:br>
            <a:r>
              <a:rPr lang="ru-RU" dirty="0" smtClean="0"/>
              <a:t/>
            </a:r>
            <a:br>
              <a:rPr lang="ru-RU" dirty="0" smtClean="0"/>
            </a:br>
            <a:endParaRPr lang="ru-RU" dirty="0"/>
          </a:p>
        </p:txBody>
      </p:sp>
      <p:pic>
        <p:nvPicPr>
          <p:cNvPr id="50178" name="Picture 2" descr="http://img.tyt.by/n/it/tekhnologii_budushchego/05/2/sample_3d.jpeg"/>
          <p:cNvPicPr>
            <a:picLocks noChangeAspect="1" noChangeArrowheads="1"/>
          </p:cNvPicPr>
          <p:nvPr/>
        </p:nvPicPr>
        <p:blipFill>
          <a:blip r:embed="rId2" cstate="print"/>
          <a:srcRect/>
          <a:stretch>
            <a:fillRect/>
          </a:stretch>
        </p:blipFill>
        <p:spPr bwMode="auto">
          <a:xfrm>
            <a:off x="971600" y="4725144"/>
            <a:ext cx="2688299" cy="2016224"/>
          </a:xfrm>
          <a:prstGeom prst="rect">
            <a:avLst/>
          </a:prstGeom>
          <a:noFill/>
        </p:spPr>
      </p:pic>
      <p:pic>
        <p:nvPicPr>
          <p:cNvPr id="50180" name="Picture 4" descr="http://img.tyt.by/n/it/tekhnologii_budushchego/04/1/sample3_3d.jpeg"/>
          <p:cNvPicPr>
            <a:picLocks noChangeAspect="1" noChangeArrowheads="1"/>
          </p:cNvPicPr>
          <p:nvPr/>
        </p:nvPicPr>
        <p:blipFill>
          <a:blip r:embed="rId3" cstate="print"/>
          <a:srcRect/>
          <a:stretch>
            <a:fillRect/>
          </a:stretch>
        </p:blipFill>
        <p:spPr bwMode="auto">
          <a:xfrm>
            <a:off x="4932040" y="4719698"/>
            <a:ext cx="3384281" cy="1979378"/>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856984" cy="1754326"/>
          </a:xfrm>
          <a:prstGeom prst="rect">
            <a:avLst/>
          </a:prstGeom>
        </p:spPr>
        <p:txBody>
          <a:bodyPr wrap="square">
            <a:spAutoFit/>
          </a:bodyPr>
          <a:lstStyle/>
          <a:p>
            <a:r>
              <a:rPr lang="ru-RU" dirty="0" smtClean="0"/>
              <a:t>По сравнению с обычными принтерами 3D-машины работают гораздо медленнее – на изготовление одного объекта уходят часы, а то и дни. Но во многих случаях получается все равно намного быстрее, чем если бы пришлось вытачивать модель из дерева или металла.</a:t>
            </a:r>
            <a:br>
              <a:rPr lang="ru-RU" dirty="0" smtClean="0"/>
            </a:br>
            <a:r>
              <a:rPr lang="ru-RU" dirty="0" smtClean="0"/>
              <a:t/>
            </a:r>
            <a:br>
              <a:rPr lang="ru-RU" dirty="0" smtClean="0"/>
            </a:br>
            <a:endParaRPr lang="ru-RU" dirty="0"/>
          </a:p>
        </p:txBody>
      </p:sp>
      <p:sp>
        <p:nvSpPr>
          <p:cNvPr id="3" name="Прямоугольник 2"/>
          <p:cNvSpPr/>
          <p:nvPr/>
        </p:nvSpPr>
        <p:spPr>
          <a:xfrm>
            <a:off x="107504" y="1196752"/>
            <a:ext cx="8856984" cy="3108543"/>
          </a:xfrm>
          <a:prstGeom prst="rect">
            <a:avLst/>
          </a:prstGeom>
        </p:spPr>
        <p:txBody>
          <a:bodyPr wrap="square">
            <a:spAutoFit/>
          </a:bodyPr>
          <a:lstStyle/>
          <a:p>
            <a:pPr algn="just"/>
            <a:r>
              <a:rPr lang="ru-RU" sz="1600" dirty="0" smtClean="0"/>
              <a:t>3D-принтеры создают реальные объекты, опираясь на их трехмерные цифровые модели. Но откуда берутся эти модели? Во-первых, строятся с помощью специальных программ (например, </a:t>
            </a:r>
            <a:r>
              <a:rPr lang="ru-RU" sz="1600" dirty="0" err="1" smtClean="0"/>
              <a:t>AutoCad</a:t>
            </a:r>
            <a:r>
              <a:rPr lang="ru-RU" sz="1600" dirty="0" smtClean="0"/>
              <a:t>) на основе чертежей, эскизов, фотографий нужного предмета. А во-вторых, получаются методом 3D-сканирования уже существующих объектов. 3D-сканеры бывают контактными и бесконтактными. Первые работают при непосредственном контакте с исследуемым объектом, а вторые анализируют отраженное от предмета излучение (видимый свет, рентгеновские лучи, ультразвук). На основе файла, полученного в результате сканирования, соответствующее ПО собирает трехмерную картинку. 3D-модель редактируется, если нужно, "разрезается" на тончайшие поперечные слои и отправляется на печать</a:t>
            </a:r>
            <a:r>
              <a:rPr lang="ru-RU" sz="1600" dirty="0" smtClean="0"/>
              <a:t>.</a:t>
            </a:r>
            <a:endParaRPr lang="en-US" sz="1600" dirty="0" smtClean="0"/>
          </a:p>
          <a:p>
            <a:pPr algn="just"/>
            <a:r>
              <a:rPr lang="ru-RU" sz="1600" dirty="0" smtClean="0"/>
              <a:t/>
            </a:r>
            <a:br>
              <a:rPr lang="ru-RU" sz="1600" dirty="0" smtClean="0"/>
            </a:br>
            <a:r>
              <a:rPr lang="ru-RU" dirty="0" smtClean="0"/>
              <a:t/>
            </a:r>
            <a:br>
              <a:rPr lang="ru-RU" dirty="0" smtClean="0"/>
            </a:br>
            <a:endParaRPr lang="ru-RU" dirty="0"/>
          </a:p>
        </p:txBody>
      </p:sp>
      <p:pic>
        <p:nvPicPr>
          <p:cNvPr id="49154" name="Picture 2" descr="http://img.tyt.by/n/it/tekhnologii_budushchego/03/10/3d-scaner.jpg"/>
          <p:cNvPicPr>
            <a:picLocks noChangeAspect="1" noChangeArrowheads="1"/>
          </p:cNvPicPr>
          <p:nvPr/>
        </p:nvPicPr>
        <p:blipFill>
          <a:blip r:embed="rId2" cstate="print"/>
          <a:srcRect/>
          <a:stretch>
            <a:fillRect/>
          </a:stretch>
        </p:blipFill>
        <p:spPr bwMode="auto">
          <a:xfrm>
            <a:off x="395536" y="3573016"/>
            <a:ext cx="4096366" cy="2969866"/>
          </a:xfrm>
          <a:prstGeom prst="rect">
            <a:avLst/>
          </a:prstGeom>
          <a:noFill/>
        </p:spPr>
      </p:pic>
      <p:pic>
        <p:nvPicPr>
          <p:cNvPr id="49156" name="Picture 4" descr="http://img.tyt.by/n/it/tekhnologii_budushchego/06/c/3d-scaner2.jpg"/>
          <p:cNvPicPr>
            <a:picLocks noChangeAspect="1" noChangeArrowheads="1"/>
          </p:cNvPicPr>
          <p:nvPr/>
        </p:nvPicPr>
        <p:blipFill>
          <a:blip r:embed="rId3" cstate="print"/>
          <a:srcRect/>
          <a:stretch>
            <a:fillRect/>
          </a:stretch>
        </p:blipFill>
        <p:spPr bwMode="auto">
          <a:xfrm>
            <a:off x="4716016" y="4149080"/>
            <a:ext cx="4050449" cy="1944216"/>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2"/>
            <a:ext cx="8640960" cy="2862322"/>
          </a:xfrm>
          <a:prstGeom prst="rect">
            <a:avLst/>
          </a:prstGeom>
        </p:spPr>
        <p:txBody>
          <a:bodyPr wrap="square">
            <a:spAutoFit/>
          </a:bodyPr>
          <a:lstStyle/>
          <a:p>
            <a:pPr algn="just"/>
            <a:r>
              <a:rPr lang="ru-RU" dirty="0" smtClean="0"/>
              <a:t>Существуют сегодня и пищевые 3D-принтеры – устройства, с помощью которых можно напечатать то или иное блюдо. Эти машины работают по тому же принципу, что и остальные, только вместо пластмассы или металла они используют жидкие "пищевые чернила", </a:t>
            </a:r>
            <a:r>
              <a:rPr lang="ru-RU" dirty="0" err="1" smtClean="0"/>
              <a:t>ароматизаторы</a:t>
            </a:r>
            <a:r>
              <a:rPr lang="ru-RU" dirty="0" smtClean="0"/>
              <a:t> и красители. Кроме того, в арсенал таких </a:t>
            </a:r>
            <a:r>
              <a:rPr lang="ru-RU" dirty="0" err="1" smtClean="0"/>
              <a:t>девайсов</a:t>
            </a:r>
            <a:r>
              <a:rPr lang="ru-RU" dirty="0" smtClean="0"/>
              <a:t> входят нагревательный и охлаждающий элементы, а также миксер. В теории проголодавшийся пользователь решает, что бы он хотел сегодня на обед, нажимает нужную кнопку – и принтер, согласно заложенному рецепту, смешивает нужные ингредиенты и слой за слоем печатает, скажем, борщ, или котлеты, или мороженое. На практике же пищевые принтеры умеют пока немногое. </a:t>
            </a:r>
            <a:br>
              <a:rPr lang="ru-RU" dirty="0" smtClean="0"/>
            </a:br>
            <a:endParaRPr lang="ru-RU" dirty="0"/>
          </a:p>
        </p:txBody>
      </p:sp>
      <p:pic>
        <p:nvPicPr>
          <p:cNvPr id="51202" name="Picture 2" descr="http://img.tyt.by/n/it/tekhnologii_budushchego/0a/9/gastronomy3dfoodprinter.jpg"/>
          <p:cNvPicPr>
            <a:picLocks noChangeAspect="1" noChangeArrowheads="1"/>
          </p:cNvPicPr>
          <p:nvPr/>
        </p:nvPicPr>
        <p:blipFill>
          <a:blip r:embed="rId2" cstate="print"/>
          <a:srcRect/>
          <a:stretch>
            <a:fillRect/>
          </a:stretch>
        </p:blipFill>
        <p:spPr bwMode="auto">
          <a:xfrm>
            <a:off x="5652120" y="3068960"/>
            <a:ext cx="3352753" cy="3168352"/>
          </a:xfrm>
          <a:prstGeom prst="rect">
            <a:avLst/>
          </a:prstGeom>
          <a:noFill/>
        </p:spPr>
      </p:pic>
      <p:pic>
        <p:nvPicPr>
          <p:cNvPr id="51204" name="Picture 4" descr="http://img.tyt.by/n/it/tekhnologii_budushchego/0c/10/burritobot-2.png"/>
          <p:cNvPicPr>
            <a:picLocks noChangeAspect="1" noChangeArrowheads="1"/>
          </p:cNvPicPr>
          <p:nvPr/>
        </p:nvPicPr>
        <p:blipFill>
          <a:blip r:embed="rId3" cstate="print"/>
          <a:srcRect/>
          <a:stretch>
            <a:fillRect/>
          </a:stretch>
        </p:blipFill>
        <p:spPr bwMode="auto">
          <a:xfrm>
            <a:off x="323528" y="2852936"/>
            <a:ext cx="5334000" cy="359092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rspu.edu.ru/rspu/structure/university_departments/math_faculty/site/stud_materials/Ponomarjova/teoria/vivod/printer/laser.jpg"/>
          <p:cNvPicPr>
            <a:picLocks noChangeAspect="1" noChangeArrowheads="1"/>
          </p:cNvPicPr>
          <p:nvPr/>
        </p:nvPicPr>
        <p:blipFill>
          <a:blip r:embed="rId2" cstate="print"/>
          <a:srcRect/>
          <a:stretch>
            <a:fillRect/>
          </a:stretch>
        </p:blipFill>
        <p:spPr bwMode="auto">
          <a:xfrm>
            <a:off x="1259632" y="116632"/>
            <a:ext cx="5544616" cy="3675504"/>
          </a:xfrm>
          <a:prstGeom prst="rect">
            <a:avLst/>
          </a:prstGeom>
          <a:noFill/>
        </p:spPr>
      </p:pic>
      <p:sp>
        <p:nvSpPr>
          <p:cNvPr id="3" name="Прямоугольник 2"/>
          <p:cNvSpPr/>
          <p:nvPr/>
        </p:nvSpPr>
        <p:spPr>
          <a:xfrm>
            <a:off x="179512" y="3995678"/>
            <a:ext cx="8496944" cy="2862322"/>
          </a:xfrm>
          <a:prstGeom prst="rect">
            <a:avLst/>
          </a:prstGeom>
        </p:spPr>
        <p:txBody>
          <a:bodyPr wrap="square">
            <a:spAutoFit/>
          </a:bodyPr>
          <a:lstStyle/>
          <a:p>
            <a:pPr algn="just"/>
            <a:r>
              <a:rPr lang="ru-RU" dirty="0"/>
              <a:t>Лазер генерирует </a:t>
            </a:r>
            <a:r>
              <a:rPr lang="ru-RU" dirty="0" smtClean="0"/>
              <a:t>тонкий световой </a:t>
            </a:r>
            <a:r>
              <a:rPr lang="ru-RU" dirty="0"/>
              <a:t>луч, который, отражаясь от вращающегося зеркала, формирует электронное изображение на светочувствительном </a:t>
            </a:r>
            <a:r>
              <a:rPr lang="ru-RU" dirty="0" err="1"/>
              <a:t>фотоприемном</a:t>
            </a:r>
            <a:r>
              <a:rPr lang="ru-RU" dirty="0"/>
              <a:t> барабане, способном менять электрический заряд точки под действием попавшего на него лазерного луча. Барабану предварительно сообщается статический заряд. Высвеченные лазером участки разряжаются. Когда изображение на барабане построено, и он покрыт тонером, подаваемый лист заряжается таким образом, чтобы тонер с барабана притягивался к бумаге. После этого изображение закрепляется на ней за счет нагрева частиц тонера до температуры плавления. Окончательную фиксацию изображения осуществляют специальные резиновые валики, прижимающие расплавленный тонер к бумаге.</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856984" cy="7017306"/>
          </a:xfrm>
          <a:prstGeom prst="rect">
            <a:avLst/>
          </a:prstGeom>
        </p:spPr>
        <p:txBody>
          <a:bodyPr wrap="square">
            <a:spAutoFit/>
          </a:bodyPr>
          <a:lstStyle/>
          <a:p>
            <a:pPr algn="just"/>
            <a:r>
              <a:rPr lang="ru-RU" sz="2400" dirty="0"/>
              <a:t>Главным критерием при выборе принтера всегда будет </a:t>
            </a:r>
            <a:r>
              <a:rPr lang="ru-RU" sz="2400" dirty="0">
                <a:solidFill>
                  <a:srgbClr val="FF0000"/>
                </a:solidFill>
              </a:rPr>
              <a:t>качество печати</a:t>
            </a:r>
            <a:r>
              <a:rPr lang="ru-RU" sz="2400" dirty="0"/>
              <a:t>. Оно характеризуется максимальной разрешающей способностью принтера. Разрешение измеряется количеством точек напечатанных на одном квадратном дюйме (</a:t>
            </a:r>
            <a:r>
              <a:rPr lang="ru-RU" sz="2400" dirty="0" err="1"/>
              <a:t>dpi</a:t>
            </a:r>
            <a:r>
              <a:rPr lang="ru-RU" sz="2400" dirty="0"/>
              <a:t> – </a:t>
            </a:r>
            <a:r>
              <a:rPr lang="ru-RU" sz="2400" dirty="0" err="1"/>
              <a:t>dots</a:t>
            </a:r>
            <a:r>
              <a:rPr lang="ru-RU" sz="2400" dirty="0"/>
              <a:t> </a:t>
            </a:r>
            <a:r>
              <a:rPr lang="ru-RU" sz="2400" dirty="0" err="1"/>
              <a:t>per</a:t>
            </a:r>
            <a:r>
              <a:rPr lang="ru-RU" sz="2400" dirty="0"/>
              <a:t> </a:t>
            </a:r>
            <a:r>
              <a:rPr lang="ru-RU" sz="2400" dirty="0" err="1"/>
              <a:t>inch</a:t>
            </a:r>
            <a:r>
              <a:rPr lang="ru-RU" sz="2400" dirty="0"/>
              <a:t>). Для качественной повседневной печати Вас вполне должен устроить струйный принтер с характеристикой в 1200 </a:t>
            </a:r>
            <a:r>
              <a:rPr lang="ru-RU" sz="2400" dirty="0" err="1"/>
              <a:t>dpi</a:t>
            </a:r>
            <a:r>
              <a:rPr lang="ru-RU" sz="2400" dirty="0"/>
              <a:t>, для лазерных будет приемлемо и 600 </a:t>
            </a:r>
            <a:r>
              <a:rPr lang="ru-RU" sz="2400" dirty="0" err="1"/>
              <a:t>dpi</a:t>
            </a:r>
            <a:r>
              <a:rPr lang="ru-RU" sz="2400" dirty="0"/>
              <a:t>. Если же хотите выбрать принтер с фотографическим качеством печати, то понадобится аппарат с характеристикой в 2880 </a:t>
            </a:r>
            <a:r>
              <a:rPr lang="ru-RU" sz="2400" dirty="0" err="1"/>
              <a:t>dpi</a:t>
            </a:r>
            <a:r>
              <a:rPr lang="ru-RU" sz="2400" dirty="0" smtClean="0"/>
              <a:t>.</a:t>
            </a:r>
          </a:p>
          <a:p>
            <a:pPr algn="just"/>
            <a:r>
              <a:rPr lang="ru-RU" sz="2400" dirty="0" smtClean="0"/>
              <a:t/>
            </a:r>
            <a:br>
              <a:rPr lang="ru-RU" sz="2400" dirty="0" smtClean="0"/>
            </a:br>
            <a:r>
              <a:rPr lang="ru-RU" sz="2400" dirty="0"/>
              <a:t>Такая характеристика как </a:t>
            </a:r>
            <a:r>
              <a:rPr lang="ru-RU" sz="2400" dirty="0">
                <a:solidFill>
                  <a:srgbClr val="FF0000"/>
                </a:solidFill>
              </a:rPr>
              <a:t>скорость печати</a:t>
            </a:r>
            <a:r>
              <a:rPr lang="ru-RU" sz="2400" dirty="0"/>
              <a:t> важна при выборе принтера особенно, если Вам необходимо оперативно распечатывать большое количество бумаг. Как правило, производители указывают две скорости – для черно-белой и цветной печати. При этом количество страниц в минуту чаще всего неадекватно, поскольку дает характеристику принтера при печати с низким качеством. Поэтому в действительности скорость печати будет немного ниже</a:t>
            </a:r>
            <a:r>
              <a:rPr lang="ru-RU" sz="2400" dirty="0" smtClean="0"/>
              <a:t>.</a:t>
            </a:r>
            <a:endParaRPr lang="ru-RU" sz="2400" dirty="0"/>
          </a:p>
          <a:p>
            <a:pPr algn="just"/>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3528391"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СКАНЕРЫ</a:t>
            </a: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7410" name="Picture 2" descr="http://www.school57.ru/Robotland/azinf/draw/pic/0214.gif"/>
          <p:cNvPicPr>
            <a:picLocks noChangeAspect="1" noChangeArrowheads="1"/>
          </p:cNvPicPr>
          <p:nvPr/>
        </p:nvPicPr>
        <p:blipFill>
          <a:blip r:embed="rId2" cstate="print"/>
          <a:srcRect/>
          <a:stretch>
            <a:fillRect/>
          </a:stretch>
        </p:blipFill>
        <p:spPr bwMode="auto">
          <a:xfrm>
            <a:off x="3563888" y="116632"/>
            <a:ext cx="5256584" cy="3038305"/>
          </a:xfrm>
          <a:prstGeom prst="rect">
            <a:avLst/>
          </a:prstGeom>
          <a:noFill/>
        </p:spPr>
      </p:pic>
      <p:sp>
        <p:nvSpPr>
          <p:cNvPr id="4" name="Прямоугольник 3"/>
          <p:cNvSpPr/>
          <p:nvPr/>
        </p:nvSpPr>
        <p:spPr>
          <a:xfrm>
            <a:off x="107504" y="3284984"/>
            <a:ext cx="8856984" cy="3416320"/>
          </a:xfrm>
          <a:prstGeom prst="rect">
            <a:avLst/>
          </a:prstGeom>
        </p:spPr>
        <p:txBody>
          <a:bodyPr wrap="square">
            <a:spAutoFit/>
          </a:bodyPr>
          <a:lstStyle/>
          <a:p>
            <a:pPr algn="just"/>
            <a:r>
              <a:rPr lang="ru-RU" b="1" dirty="0"/>
              <a:t>Цветные сканеры</a:t>
            </a:r>
            <a:r>
              <a:rPr lang="ru-RU" dirty="0"/>
              <a:t> работают на принципе сложения цветов, при котором цветное изображение получается путем смешения трех цветов: красного, зеленого и синего</a:t>
            </a:r>
            <a:r>
              <a:rPr lang="ru-RU" dirty="0" smtClean="0"/>
              <a:t>.</a:t>
            </a:r>
          </a:p>
          <a:p>
            <a:pPr algn="just"/>
            <a:endParaRPr lang="ru-RU" dirty="0"/>
          </a:p>
          <a:p>
            <a:pPr algn="just"/>
            <a:r>
              <a:rPr lang="ru-RU" b="1" i="1" dirty="0"/>
              <a:t>Технически это реализуется двумя </a:t>
            </a:r>
            <a:r>
              <a:rPr lang="ru-RU" b="1" i="1" dirty="0" smtClean="0"/>
              <a:t>способами: </a:t>
            </a:r>
          </a:p>
          <a:p>
            <a:pPr algn="just">
              <a:buFontTx/>
              <a:buChar char="-"/>
            </a:pPr>
            <a:r>
              <a:rPr lang="ru-RU" dirty="0" smtClean="0"/>
              <a:t>при </a:t>
            </a:r>
            <a:r>
              <a:rPr lang="ru-RU" dirty="0"/>
              <a:t>сканировании цветной оригинал освещается не белым светом, а последовательно красным, зеленым и синим. Сканирование осуществляется для каждого цвета отдельно, полученная информация предварительно обрабатывается и передается в </a:t>
            </a:r>
            <a:r>
              <a:rPr lang="ru-RU" dirty="0" smtClean="0"/>
              <a:t>компьютер; </a:t>
            </a:r>
          </a:p>
          <a:p>
            <a:pPr algn="just"/>
            <a:endParaRPr lang="ru-RU" dirty="0" smtClean="0"/>
          </a:p>
          <a:p>
            <a:pPr algn="just">
              <a:buFontTx/>
              <a:buChar char="-"/>
            </a:pPr>
            <a:r>
              <a:rPr lang="ru-RU" dirty="0" smtClean="0"/>
              <a:t>в </a:t>
            </a:r>
            <a:r>
              <a:rPr lang="ru-RU" dirty="0"/>
              <a:t>процессе сканирования цветной оригинал освещается белым цветом, а отраженный свет попадает на CCD-матрицу через систему специальных фильтров, разлагающих его на три компонента: красный, зеленый, синий, каждый из которых улавливается своим набором фотоэлементов.</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139321"/>
          </a:xfrm>
          <a:prstGeom prst="rect">
            <a:avLst/>
          </a:prstGeom>
        </p:spPr>
        <p:txBody>
          <a:bodyPr wrap="square">
            <a:spAutoFit/>
          </a:bodyPr>
          <a:lstStyle/>
          <a:p>
            <a:pPr algn="just"/>
            <a:r>
              <a:rPr lang="ru-RU" b="1" dirty="0" smtClean="0">
                <a:solidFill>
                  <a:srgbClr val="FF0000"/>
                </a:solidFill>
              </a:rPr>
              <a:t>Оптическое </a:t>
            </a:r>
            <a:r>
              <a:rPr lang="ru-RU" b="1" dirty="0">
                <a:solidFill>
                  <a:srgbClr val="FF0000"/>
                </a:solidFill>
              </a:rPr>
              <a:t>разрешение</a:t>
            </a:r>
            <a:r>
              <a:rPr lang="ru-RU" dirty="0"/>
              <a:t>. Сканер снимает изображение не целиком, а по строчкам. Если назвать длинную сторону сканера вертикалью планшета, а короткую — горизонталью, то по вертикали движется полоска светочувствительных элементов и снимает изображение строку за строкой.</a:t>
            </a:r>
          </a:p>
          <a:p>
            <a:pPr algn="just"/>
            <a:r>
              <a:rPr lang="ru-RU" dirty="0"/>
              <a:t>Но и строки снимаются не целиком, а по точкам. Чем больше светочувствительных элементов у сканера, тем больше точек он может снять с каждой горизонтальной полосы изображения. Это и называется оптическим разрешением. Обычно его считают по количеству точек на дюйм — </a:t>
            </a:r>
            <a:r>
              <a:rPr lang="ru-RU" dirty="0" err="1"/>
              <a:t>dpi</a:t>
            </a:r>
            <a:r>
              <a:rPr lang="ru-RU" dirty="0"/>
              <a:t> (</a:t>
            </a:r>
            <a:r>
              <a:rPr lang="ru-RU" dirty="0" err="1"/>
              <a:t>dots</a:t>
            </a:r>
            <a:r>
              <a:rPr lang="ru-RU" dirty="0"/>
              <a:t> </a:t>
            </a:r>
            <a:r>
              <a:rPr lang="ru-RU" dirty="0" err="1"/>
              <a:t>per</a:t>
            </a:r>
            <a:r>
              <a:rPr lang="ru-RU" dirty="0"/>
              <a:t> </a:t>
            </a:r>
            <a:r>
              <a:rPr lang="ru-RU" dirty="0" err="1"/>
              <a:t>inch</a:t>
            </a:r>
            <a:r>
              <a:rPr lang="ru-RU" dirty="0"/>
              <a:t>). Сегодня даже для недорогих сканеров считается нормой уровень разрешения 600 </a:t>
            </a:r>
            <a:r>
              <a:rPr lang="ru-RU" dirty="0" err="1"/>
              <a:t>dpi</a:t>
            </a:r>
            <a:r>
              <a:rPr lang="ru-RU" dirty="0"/>
              <a:t>. </a:t>
            </a:r>
            <a:endParaRPr lang="ru-RU" dirty="0" smtClean="0"/>
          </a:p>
          <a:p>
            <a:pPr algn="just"/>
            <a:r>
              <a:rPr lang="ru-RU" dirty="0" smtClean="0"/>
              <a:t>Для </a:t>
            </a:r>
            <a:r>
              <a:rPr lang="ru-RU" dirty="0"/>
              <a:t>сканирования кадров обычной 35-миллиметровой пленки обычно необходимо разрешение 1200 </a:t>
            </a:r>
            <a:r>
              <a:rPr lang="ru-RU" dirty="0" err="1"/>
              <a:t>dpi</a:t>
            </a:r>
            <a:r>
              <a:rPr lang="ru-RU" dirty="0"/>
              <a:t>.</a:t>
            </a:r>
          </a:p>
        </p:txBody>
      </p:sp>
      <p:sp>
        <p:nvSpPr>
          <p:cNvPr id="3" name="Прямоугольник 2"/>
          <p:cNvSpPr/>
          <p:nvPr/>
        </p:nvSpPr>
        <p:spPr>
          <a:xfrm>
            <a:off x="0" y="3140968"/>
            <a:ext cx="9144000" cy="3539430"/>
          </a:xfrm>
          <a:prstGeom prst="rect">
            <a:avLst/>
          </a:prstGeom>
        </p:spPr>
        <p:txBody>
          <a:bodyPr wrap="square">
            <a:spAutoFit/>
          </a:bodyPr>
          <a:lstStyle/>
          <a:p>
            <a:pPr algn="just"/>
            <a:r>
              <a:rPr lang="ru-RU" sz="1600" b="1" dirty="0">
                <a:solidFill>
                  <a:srgbClr val="FF0000"/>
                </a:solidFill>
              </a:rPr>
              <a:t>Тип оптической системы.</a:t>
            </a:r>
            <a:r>
              <a:rPr lang="ru-RU" sz="1600" dirty="0"/>
              <a:t> В основном, он зависит от типа светочувствительных элементов. Более качественными по праву считаются приборы с зарядовой связью (ПЗС или </a:t>
            </a:r>
            <a:r>
              <a:rPr lang="ru-RU" sz="1600" dirty="0">
                <a:solidFill>
                  <a:srgbClr val="FF0000"/>
                </a:solidFill>
              </a:rPr>
              <a:t>CCD</a:t>
            </a:r>
            <a:r>
              <a:rPr lang="ru-RU" sz="1600" dirty="0"/>
              <a:t>). Но сканеры на их базе приходится оснащать сложной оптической системой, чтобы проецировать широкую строку изображения на миниатюрную матрицу ПЗС. Недостатки этого типа — большие размеры и большое </a:t>
            </a:r>
            <a:r>
              <a:rPr lang="ru-RU" sz="1600" dirty="0" smtClean="0"/>
              <a:t>энергопотребление.</a:t>
            </a:r>
            <a:endParaRPr lang="ru-RU" sz="1600" dirty="0"/>
          </a:p>
          <a:p>
            <a:pPr algn="just"/>
            <a:r>
              <a:rPr lang="ru-RU" sz="1600" dirty="0"/>
              <a:t>Второй тип, </a:t>
            </a:r>
            <a:r>
              <a:rPr lang="ru-RU" sz="1600" dirty="0">
                <a:solidFill>
                  <a:srgbClr val="FF0000"/>
                </a:solidFill>
              </a:rPr>
              <a:t>CIS</a:t>
            </a:r>
            <a:r>
              <a:rPr lang="ru-RU" sz="1600" dirty="0"/>
              <a:t> (</a:t>
            </a:r>
            <a:r>
              <a:rPr lang="ru-RU" sz="1600" dirty="0" err="1"/>
              <a:t>Сontact</a:t>
            </a:r>
            <a:r>
              <a:rPr lang="ru-RU" sz="1600" dirty="0"/>
              <a:t> </a:t>
            </a:r>
            <a:r>
              <a:rPr lang="ru-RU" sz="1600" dirty="0" err="1"/>
              <a:t>Image</a:t>
            </a:r>
            <a:r>
              <a:rPr lang="ru-RU" sz="1600" dirty="0"/>
              <a:t> </a:t>
            </a:r>
            <a:r>
              <a:rPr lang="ru-RU" sz="1600" dirty="0" err="1"/>
              <a:t>Sensor</a:t>
            </a:r>
            <a:r>
              <a:rPr lang="ru-RU" sz="1600" dirty="0"/>
              <a:t>) — это большая линейка фотодиодов, «раскинувшаяся» на всю ширину сканера. При этом необходимость в сложной оптике отпадает: линейка перемещается прямо под оригиналом и отделена от него только стеклом. Сканеры получаются компактными и легкими, некоторые модели обходятся без сетевого питания — им достаточно шнура </a:t>
            </a:r>
            <a:r>
              <a:rPr lang="ru-RU" sz="1600" dirty="0" smtClean="0"/>
              <a:t>USB. </a:t>
            </a:r>
            <a:r>
              <a:rPr lang="ru-RU" sz="1600" dirty="0"/>
              <a:t>Но за это приходится расплачиваться: основные недостатки CIS-моделей — недостаточно хорошая цветопередача и совсем «никакая» глубина резкости. То есть, если оригинал отрывается от стекла сканера хотя бы на несколько миллиметров (например, текст на сгибе книги), то изображение станет настолько нечетким, что программу распознавания текста можно уже не вызывать — часть текста не распознает и человек. Разумеется, графика и фотографии подвержены тем же искажениям.</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4man.ru/i/uploads/9669_thumb.jpg"/>
          <p:cNvPicPr>
            <a:picLocks noChangeAspect="1" noChangeArrowheads="1"/>
          </p:cNvPicPr>
          <p:nvPr/>
        </p:nvPicPr>
        <p:blipFill>
          <a:blip r:embed="rId2" cstate="print"/>
          <a:srcRect/>
          <a:stretch>
            <a:fillRect/>
          </a:stretch>
        </p:blipFill>
        <p:spPr bwMode="auto">
          <a:xfrm>
            <a:off x="5220072" y="980728"/>
            <a:ext cx="3333750" cy="1724025"/>
          </a:xfrm>
          <a:prstGeom prst="rect">
            <a:avLst/>
          </a:prstGeom>
          <a:noFill/>
        </p:spPr>
      </p:pic>
      <p:pic>
        <p:nvPicPr>
          <p:cNvPr id="43012" name="Picture 4" descr="Фотографии PlanOn Gadgets"/>
          <p:cNvPicPr>
            <a:picLocks noChangeAspect="1" noChangeArrowheads="1"/>
          </p:cNvPicPr>
          <p:nvPr/>
        </p:nvPicPr>
        <p:blipFill>
          <a:blip r:embed="rId3" cstate="print"/>
          <a:srcRect/>
          <a:stretch>
            <a:fillRect/>
          </a:stretch>
        </p:blipFill>
        <p:spPr bwMode="auto">
          <a:xfrm>
            <a:off x="251520" y="476672"/>
            <a:ext cx="3931173" cy="2952328"/>
          </a:xfrm>
          <a:prstGeom prst="rect">
            <a:avLst/>
          </a:prstGeom>
          <a:noFill/>
        </p:spPr>
      </p:pic>
      <p:pic>
        <p:nvPicPr>
          <p:cNvPr id="43014" name="Picture 6" descr="Фотографии PlanOn Gadgets"/>
          <p:cNvPicPr>
            <a:picLocks noChangeAspect="1" noChangeArrowheads="1"/>
          </p:cNvPicPr>
          <p:nvPr/>
        </p:nvPicPr>
        <p:blipFill>
          <a:blip r:embed="rId4" cstate="print"/>
          <a:srcRect/>
          <a:stretch>
            <a:fillRect/>
          </a:stretch>
        </p:blipFill>
        <p:spPr bwMode="auto">
          <a:xfrm>
            <a:off x="4499992" y="3356992"/>
            <a:ext cx="4122937" cy="3096344"/>
          </a:xfrm>
          <a:prstGeom prst="rect">
            <a:avLst/>
          </a:prstGeom>
          <a:noFill/>
        </p:spPr>
      </p:pic>
      <p:pic>
        <p:nvPicPr>
          <p:cNvPr id="43016" name="Picture 8" descr="Фотографии PlanOn Gadgets"/>
          <p:cNvPicPr>
            <a:picLocks noChangeAspect="1" noChangeArrowheads="1"/>
          </p:cNvPicPr>
          <p:nvPr/>
        </p:nvPicPr>
        <p:blipFill>
          <a:blip r:embed="rId5" cstate="print"/>
          <a:srcRect/>
          <a:stretch>
            <a:fillRect/>
          </a:stretch>
        </p:blipFill>
        <p:spPr bwMode="auto">
          <a:xfrm>
            <a:off x="251520" y="4005063"/>
            <a:ext cx="3384376" cy="254168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332656"/>
            <a:ext cx="418588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КЛАВИАТУРА</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323528" y="5445224"/>
            <a:ext cx="8640960" cy="1200329"/>
          </a:xfrm>
          <a:prstGeom prst="rect">
            <a:avLst/>
          </a:prstGeom>
        </p:spPr>
        <p:txBody>
          <a:bodyPr wrap="square">
            <a:spAutoFit/>
          </a:bodyPr>
          <a:lstStyle/>
          <a:p>
            <a:pPr algn="just"/>
            <a:r>
              <a:rPr lang="ru-RU" dirty="0"/>
              <a:t>Сделать правильный выбор клавиатуры для компьютера помогут простые знания. При покупке следует обратить внимание на вид клавиатуры, жёсткость и длину хода, раскладку кириллицы, интерфейс подключения и фирму производителя. Также учитывать и внешний вид и дизайн.</a:t>
            </a:r>
          </a:p>
        </p:txBody>
      </p:sp>
      <p:pic>
        <p:nvPicPr>
          <p:cNvPr id="19462" name="Picture 6" descr="http://www.e-price.by/images/products/6195/photo.jpg"/>
          <p:cNvPicPr>
            <a:picLocks noChangeAspect="1" noChangeArrowheads="1"/>
          </p:cNvPicPr>
          <p:nvPr/>
        </p:nvPicPr>
        <p:blipFill>
          <a:blip r:embed="rId2" cstate="print"/>
          <a:srcRect/>
          <a:stretch>
            <a:fillRect/>
          </a:stretch>
        </p:blipFill>
        <p:spPr bwMode="auto">
          <a:xfrm>
            <a:off x="1187624" y="1700808"/>
            <a:ext cx="6667500" cy="3124201"/>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1713</Words>
  <Application>Microsoft Office PowerPoint</Application>
  <PresentationFormat>Экран (4:3)</PresentationFormat>
  <Paragraphs>124</Paragraphs>
  <Slides>37</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F13</dc:creator>
  <cp:lastModifiedBy>F13</cp:lastModifiedBy>
  <cp:revision>43</cp:revision>
  <dcterms:created xsi:type="dcterms:W3CDTF">2013-09-22T19:25:59Z</dcterms:created>
  <dcterms:modified xsi:type="dcterms:W3CDTF">2013-09-23T15:31:32Z</dcterms:modified>
</cp:coreProperties>
</file>