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56" r:id="rId4"/>
    <p:sldId id="270" r:id="rId5"/>
    <p:sldId id="288" r:id="rId6"/>
    <p:sldId id="287" r:id="rId7"/>
    <p:sldId id="271" r:id="rId8"/>
    <p:sldId id="289" r:id="rId9"/>
    <p:sldId id="293" r:id="rId10"/>
    <p:sldId id="290" r:id="rId11"/>
    <p:sldId id="291" r:id="rId12"/>
    <p:sldId id="269" r:id="rId13"/>
    <p:sldId id="265" r:id="rId14"/>
    <p:sldId id="266" r:id="rId15"/>
    <p:sldId id="292" r:id="rId16"/>
    <p:sldId id="273" r:id="rId17"/>
    <p:sldId id="295" r:id="rId18"/>
    <p:sldId id="272" r:id="rId19"/>
    <p:sldId id="257" r:id="rId20"/>
    <p:sldId id="258" r:id="rId21"/>
    <p:sldId id="259" r:id="rId22"/>
    <p:sldId id="260" r:id="rId23"/>
    <p:sldId id="267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51B9-D4CC-4508-BF66-3E207095739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07E9-0847-4EAF-903B-065831577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holm.com/services/address_ip.ph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8411" y="1124744"/>
            <a:ext cx="55590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Самостоятельная 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95536" y="332656"/>
            <a:ext cx="831641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Протокол IP предполагает наличие адресов, которые трактуются особым образом. К ним относятся следующие: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Адреса, значение первого байта которых равно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Пакеты, направленные по такому адресу, реально не передаются в сеть, а обрабатываются программным обеспечением узла-отправителя. Таким образом, узел может направить данные самому себе. Этот подход очень удобен для тестирования сетевого программного обеспечения в условиях, когда нет возможности подключиться к сети.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Адрес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255.255.255.255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Пакет, в назначении которого стоит адрес 255.255.255.255, должен рассылаться всем узлам сети, в которой находится источник. Такой вид рассылки называется ограниченным широковещанием.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двоичной форме этот адрес имеет вид 11111111 11111111 11111111 11111111.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Адрес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0.0.0.0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Он используется в служебных целях и трактуется как адрес того узла, который сгенерировал пакет.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Двоичное представление этого адреса 00000000 00000000 00000000 00000000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Схема разделения IP-адреса на номер сети и номер узла, основанная на понятии класса адреса, является достаточно грубой, поскольку предполагает всего 3 варианта (классы A, B и C) распределения разрядов адреса под соответствующие номера. 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809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Для более гибкого определения границ между разрядами номеров сети и узла внутри IP-адреса используются так называемые маски подсети. 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smtClean="0"/>
              <a:t>Маска подсети</a:t>
            </a:r>
            <a:r>
              <a:rPr lang="ru-RU" sz="1400" dirty="0" smtClean="0"/>
              <a:t> – это 4-байтовое число специального вида, которое используется совместно с IP-адресом. "Специальный вид" маски подсети заключается в следующем: двоичные разряды маски, соответствующие разрядам IP-адреса, отведенным под номер сети, содержат единицы, а в разрядах, соответствующих разрядам номера узла – нули.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3284984"/>
          <a:ext cx="6840760" cy="1057656"/>
        </p:xfrm>
        <a:graphic>
          <a:graphicData uri="http://schemas.openxmlformats.org/drawingml/2006/table">
            <a:tbl>
              <a:tblPr/>
              <a:tblGrid>
                <a:gridCol w="1625600"/>
                <a:gridCol w="3630984"/>
                <a:gridCol w="158417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Двоичная форма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Десятичная форма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11111111 00000000 00000000 00000000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255.0.0.0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11111111 11111111 00000000 00000000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255.255.0.0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11111111 11111111 11111111 00000000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255.255.255.0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87016" y="2708920"/>
            <a:ext cx="88569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стандартного деления IP-адресов на номер сети и номер узла, определенного классами A, B и C маски подсети имеют вид: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81128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Разбиение одной большой сети на несколько маленьких подсетей позволяет упростить маршрутизацию.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30120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Маршрутизация</a:t>
            </a:r>
            <a:r>
              <a:rPr lang="ru-RU" sz="1600" dirty="0" smtClean="0"/>
              <a:t> — процесс определения маршрута следования информации в сетях связи.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различных адресов может быть закодировано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адреса?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928802"/>
            <a:ext cx="3214710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1)4000000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2)4*2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^30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3)1024000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2^31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Определите, какой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правильный: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2.2.2.2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192.168.257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22.22.22.22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Все правильные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224.0.0.2</a:t>
            </a:r>
          </a:p>
          <a:p>
            <a:pPr marL="742950" indent="-742950">
              <a:buAutoNum type="arabicParenR"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11.12.22.32</a:t>
            </a:r>
          </a:p>
          <a:p>
            <a:pPr marL="742950" indent="-742950">
              <a:buAutoNum type="arabicParenR"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172.16.24.264</a:t>
            </a:r>
          </a:p>
          <a:p>
            <a:pPr marL="742950" indent="-742950">
              <a:buAutoNum type="arabicParenR"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Все правильные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Определите, какой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неправильный: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23528" y="188640"/>
            <a:ext cx="813690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IP-адреса, уникальным образом идентифицирующие узлы сети, не удобны для запоминания пользователем.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решения этой проблемы была разработана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доменных имен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Domain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System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DNS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позволяющая присваивать узлам сети буквенные имена, по которым можно определить принадлежность или функциональное назначение узла.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Например, узел, на котором работает Web-сервер, часто именуют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www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DNS предполагает, что узлы по какому-либо признаку, например, по принадлежности к той или иной организации или региону, могут объединяться в логические группы называемые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доменами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Домены также как и узлы имеют имена. Домены могут входить в более крупные домены т.д.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24944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Доменная система имен имеет иерархическую структуру: домены верхнего уровня - домены второго уровня и так далее.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Домены верхнего уровня бывают двух типов: 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географические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(двухбуквенные - каждой стране свой код)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(трехбуквенные).</a:t>
            </a:r>
            <a:endParaRPr lang="ru-RU" sz="1600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79512" y="4587950"/>
            <a:ext cx="8964488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Полное доменное имя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состоит из непосредственного имени домена и далее имён всех доменов, в которые он входит, разделённых точками.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Например, полное имя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ru.wikipedia.org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обозначает домен третьего уровня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который входит в домен второго уровня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".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wikipedia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который входит в домен верхнего уровня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".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org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который входит в безымянный корневой домен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". 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обыденной речи под доменным именем нередко понимают именно полное доменное имя.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Доме́нная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совокупность доменных имён определённого уровня, входящих в конкретный домен.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преобразования доменного имени 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IP-адрес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наоборот служит система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DNS.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14"/>
            <a:ext cx="3714776" cy="569755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smtClean="0"/>
              <a:t>- Австрия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ru-RU" sz="9600" dirty="0" smtClean="0"/>
              <a:t> - Австралия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ru-RU" sz="9600" dirty="0" smtClean="0"/>
              <a:t> - Канада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ru-RU" sz="9600" dirty="0" smtClean="0"/>
              <a:t> - Швейцария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ru-RU" sz="9600" dirty="0" smtClean="0"/>
              <a:t> - Германия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</a:t>
            </a:r>
            <a:r>
              <a:rPr lang="ru-RU" sz="9600" dirty="0" smtClean="0"/>
              <a:t> - Дания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ru-RU" sz="9600" dirty="0" smtClean="0"/>
              <a:t> - Испания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</a:t>
            </a:r>
            <a:r>
              <a:rPr lang="ru-RU" sz="9600" dirty="0" smtClean="0"/>
              <a:t> - Финляндия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dirty="0" smtClean="0"/>
              <a:t>- Франция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ru-RU" sz="9600" dirty="0" smtClean="0"/>
              <a:t> - Италия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</a:t>
            </a:r>
            <a:r>
              <a:rPr lang="en-US" sz="9600" dirty="0" smtClean="0"/>
              <a:t> </a:t>
            </a:r>
            <a:r>
              <a:rPr lang="ru-RU" sz="9600" dirty="0" smtClean="0"/>
              <a:t>– Япония</a:t>
            </a:r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</a:t>
            </a:r>
            <a:r>
              <a:rPr lang="ru-RU" sz="9600" dirty="0" smtClean="0"/>
              <a:t> - Нидерланды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ru-RU" sz="9600" dirty="0" smtClean="0"/>
              <a:t> - Норвегия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nz</a:t>
            </a:r>
            <a:r>
              <a:rPr lang="ru-RU" sz="9600" dirty="0" smtClean="0"/>
              <a:t> - Новая Зеландия</a:t>
            </a:r>
          </a:p>
          <a:p>
            <a:pPr>
              <a:buNone/>
            </a:pPr>
            <a:r>
              <a:rPr lang="en-US" sz="9600" dirty="0" smtClean="0"/>
              <a:t> </a:t>
            </a: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</a:t>
            </a:r>
            <a:r>
              <a:rPr lang="en-US" sz="9600" dirty="0" smtClean="0"/>
              <a:t> </a:t>
            </a:r>
            <a:r>
              <a:rPr lang="ru-RU" sz="9600" dirty="0" smtClean="0"/>
              <a:t>– Россия</a:t>
            </a:r>
          </a:p>
          <a:p>
            <a:pPr>
              <a:buNone/>
            </a:pPr>
            <a:r>
              <a:rPr lang="ru-RU" sz="9600" dirty="0" smtClean="0"/>
              <a:t> </a:t>
            </a: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r>
              <a:rPr lang="ru-RU" sz="9600" dirty="0" smtClean="0"/>
              <a:t> - Швеция</a:t>
            </a:r>
            <a:r>
              <a:rPr lang="en-US" sz="9600" dirty="0" smtClean="0"/>
              <a:t> </a:t>
            </a:r>
            <a:endParaRPr lang="ru-RU" sz="9600" dirty="0" smtClean="0"/>
          </a:p>
          <a:p>
            <a:pPr>
              <a:buNone/>
            </a:pP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</a:t>
            </a:r>
            <a:r>
              <a:rPr lang="en-US" sz="9600" dirty="0" smtClean="0"/>
              <a:t> </a:t>
            </a:r>
            <a:r>
              <a:rPr lang="ru-RU" sz="9600" dirty="0" smtClean="0"/>
              <a:t>– Украина</a:t>
            </a:r>
          </a:p>
          <a:p>
            <a:pPr>
              <a:buNone/>
            </a:pP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ru-RU" sz="9600" dirty="0" smtClean="0"/>
              <a:t> - Южная Африка</a:t>
            </a:r>
          </a:p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488" y="1643050"/>
            <a:ext cx="607223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gov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-правительственное  учреждение или организация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военное учреждение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коммерческая организация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сетевая организация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edu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Times New Roman" pitchFamily="18" charset="0"/>
              </a:rPr>
              <a:t>образование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16632"/>
            <a:ext cx="48833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Домены верхнего уровня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381000" y="2514600"/>
            <a:ext cx="821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</a:rPr>
              <a:t>http://www.myhost.mydomain.spb.ru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sz="4000" b="1"/>
              <a:t>Принцип работы DNS:</a:t>
            </a:r>
          </a:p>
        </p:txBody>
      </p:sp>
      <p:pic>
        <p:nvPicPr>
          <p:cNvPr id="191495" name="Picture 7" descr="архивкк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400050" cy="323850"/>
          </a:xfrm>
          <a:prstGeom prst="rect">
            <a:avLst/>
          </a:prstGeom>
          <a:noFill/>
        </p:spPr>
      </p:pic>
      <p:sp>
        <p:nvSpPr>
          <p:cNvPr id="191497" name="AutoShape 9"/>
          <p:cNvSpPr>
            <a:spLocks noChangeArrowheads="1"/>
          </p:cNvSpPr>
          <p:nvPr/>
        </p:nvSpPr>
        <p:spPr bwMode="auto">
          <a:xfrm flipH="1">
            <a:off x="7467600" y="3124200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8" name="AutoShape 10"/>
          <p:cNvSpPr>
            <a:spLocks noChangeArrowheads="1"/>
          </p:cNvSpPr>
          <p:nvPr/>
        </p:nvSpPr>
        <p:spPr bwMode="auto">
          <a:xfrm flipH="1">
            <a:off x="5791200" y="3124200"/>
            <a:ext cx="1600200" cy="4572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499" name="AutoShape 11"/>
          <p:cNvSpPr>
            <a:spLocks noChangeArrowheads="1"/>
          </p:cNvSpPr>
          <p:nvPr/>
        </p:nvSpPr>
        <p:spPr bwMode="auto">
          <a:xfrm flipH="1">
            <a:off x="3352800" y="3124200"/>
            <a:ext cx="2209800" cy="457200"/>
          </a:xfrm>
          <a:prstGeom prst="curvedUpArrow">
            <a:avLst>
              <a:gd name="adj1" fmla="val 96667"/>
              <a:gd name="adj2" fmla="val 1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1500" name="Picture 12" descr="архивкк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657600"/>
            <a:ext cx="400050" cy="323850"/>
          </a:xfrm>
          <a:prstGeom prst="rect">
            <a:avLst/>
          </a:prstGeom>
          <a:noFill/>
        </p:spPr>
      </p:pic>
      <p:pic>
        <p:nvPicPr>
          <p:cNvPr id="191501" name="Picture 13" descr="архивкк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57600"/>
            <a:ext cx="400050" cy="323850"/>
          </a:xfrm>
          <a:prstGeom prst="rect">
            <a:avLst/>
          </a:prstGeom>
          <a:noFill/>
        </p:spPr>
      </p:pic>
      <p:pic>
        <p:nvPicPr>
          <p:cNvPr id="191502" name="Picture 14" descr="архивкк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810000"/>
            <a:ext cx="400050" cy="323850"/>
          </a:xfrm>
          <a:prstGeom prst="rect">
            <a:avLst/>
          </a:prstGeom>
          <a:noFill/>
        </p:spPr>
      </p:pic>
      <p:sp>
        <p:nvSpPr>
          <p:cNvPr id="191503" name="Line 15"/>
          <p:cNvSpPr>
            <a:spLocks noChangeShapeType="1"/>
          </p:cNvSpPr>
          <p:nvPr/>
        </p:nvSpPr>
        <p:spPr bwMode="auto">
          <a:xfrm>
            <a:off x="4860032" y="2204864"/>
            <a:ext cx="3352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1504" name="Rectangle 16"/>
          <p:cNvSpPr>
            <a:spLocks noChangeArrowheads="1"/>
          </p:cNvSpPr>
          <p:nvPr/>
        </p:nvSpPr>
        <p:spPr bwMode="auto">
          <a:xfrm>
            <a:off x="4932040" y="1700808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 dirty="0"/>
              <a:t>1</a:t>
            </a:r>
            <a:r>
              <a:rPr lang="ru-RU" dirty="0"/>
              <a:t> </a:t>
            </a:r>
          </a:p>
        </p:txBody>
      </p:sp>
      <p:sp>
        <p:nvSpPr>
          <p:cNvPr id="191505" name="Rectangle 17"/>
          <p:cNvSpPr>
            <a:spLocks noChangeArrowheads="1"/>
          </p:cNvSpPr>
          <p:nvPr/>
        </p:nvSpPr>
        <p:spPr bwMode="auto">
          <a:xfrm>
            <a:off x="7848600" y="3124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/>
              <a:t>2</a:t>
            </a:r>
            <a:r>
              <a:rPr lang="ru-RU"/>
              <a:t> </a:t>
            </a:r>
          </a:p>
        </p:txBody>
      </p:sp>
      <p:sp>
        <p:nvSpPr>
          <p:cNvPr id="191506" name="Rectangle 18"/>
          <p:cNvSpPr>
            <a:spLocks noChangeArrowheads="1"/>
          </p:cNvSpPr>
          <p:nvPr/>
        </p:nvSpPr>
        <p:spPr bwMode="auto">
          <a:xfrm>
            <a:off x="6559550" y="3124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/>
              <a:t>3</a:t>
            </a:r>
            <a:r>
              <a:rPr lang="ru-RU"/>
              <a:t> </a:t>
            </a:r>
          </a:p>
        </p:txBody>
      </p:sp>
      <p:sp>
        <p:nvSpPr>
          <p:cNvPr id="191507" name="Rectangle 19"/>
          <p:cNvSpPr>
            <a:spLocks noChangeArrowheads="1"/>
          </p:cNvSpPr>
          <p:nvPr/>
        </p:nvSpPr>
        <p:spPr bwMode="auto">
          <a:xfrm>
            <a:off x="4425950" y="3124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/>
              <a:t>4</a:t>
            </a:r>
            <a:r>
              <a:rPr lang="ru-RU"/>
              <a:t> </a:t>
            </a:r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251520" y="4380320"/>
            <a:ext cx="85876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ru-RU" sz="2800" b="1" dirty="0"/>
              <a:t>Искать нужный компьютер в Интернете пользовательским машинам помогают DNS-серверы - программы, которые при обращении к ним выискивают нужный IP-адрес по введенному URL.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3786190"/>
            <a:ext cx="885831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8583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каждого Web-документа в Интернете есть свой уникальный адрес — он называется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унифицированным указателем ресурса URL (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Uniformed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Locator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URL-адресом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Обратившись по этому адресу, можно получить хранящийся там документ.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94116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Строка вызова размещенной по адресу web-страницы будет выглядеть как </a:t>
            </a:r>
            <a:r>
              <a:rPr lang="ru-RU" dirty="0" smtClean="0">
                <a:solidFill>
                  <a:srgbClr val="0000FF"/>
                </a:solidFill>
              </a:rPr>
              <a:t>http://www.myhost.mydomain.spb.ru</a:t>
            </a:r>
            <a:r>
              <a:rPr lang="ru-RU" dirty="0" smtClean="0"/>
              <a:t>, где </a:t>
            </a:r>
            <a:r>
              <a:rPr lang="ru-RU" dirty="0" err="1" smtClean="0"/>
              <a:t>http</a:t>
            </a:r>
            <a:r>
              <a:rPr lang="ru-RU" dirty="0" smtClean="0"/>
              <a:t> обозначает протокол передачи гипертекстового документа (</a:t>
            </a:r>
            <a:r>
              <a:rPr lang="ru-RU" dirty="0" err="1" smtClean="0"/>
              <a:t>Hyper</a:t>
            </a:r>
            <a:r>
              <a:rPr lang="ru-RU" dirty="0" smtClean="0"/>
              <a:t> </a:t>
            </a:r>
            <a:r>
              <a:rPr lang="ru-RU" dirty="0" err="1" smtClean="0"/>
              <a:t>TextTransfer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),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www</a:t>
            </a:r>
            <a:r>
              <a:rPr lang="ru-RU" dirty="0" smtClean="0"/>
              <a:t> (</a:t>
            </a:r>
            <a:r>
              <a:rPr lang="ru-RU" dirty="0" err="1" smtClean="0"/>
              <a:t>World</a:t>
            </a:r>
            <a:r>
              <a:rPr lang="ru-RU" dirty="0" smtClean="0"/>
              <a:t> </a:t>
            </a:r>
            <a:r>
              <a:rPr lang="ru-RU" dirty="0" err="1" smtClean="0"/>
              <a:t>Wide</a:t>
            </a:r>
            <a:r>
              <a:rPr lang="ru-RU" dirty="0" smtClean="0"/>
              <a:t> </a:t>
            </a:r>
            <a:r>
              <a:rPr lang="ru-RU" dirty="0" err="1" smtClean="0"/>
              <a:t>Web</a:t>
            </a:r>
            <a:r>
              <a:rPr lang="ru-RU" dirty="0" smtClean="0"/>
              <a:t> - Всемирная паутина) - есть указание на то, что передаваемые данные являются стандартным сервисом Интернета, то есть web-страницами. В некоторых случаях элемент </a:t>
            </a:r>
            <a:r>
              <a:rPr lang="ru-RU" dirty="0" err="1" smtClean="0"/>
              <a:t>www</a:t>
            </a:r>
            <a:r>
              <a:rPr lang="ru-RU" dirty="0" smtClean="0"/>
              <a:t> в записи URL можно опустить. Далее идёт полное доменное имя.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437112"/>
            <a:ext cx="17892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Пример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1628800"/>
            <a:ext cx="81369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URL-адрес документа состоит из трех частей и, в отличие от доменных имен, читается слева направо. В первой части указано имя прикладного протокола, по которому осуществляется доступ к данному ресурсу. Для службы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World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Wide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протокол передачи гипертекста HTTP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HyperText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Transfer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Protocol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У других служб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другие протоколы. Имя протокола отделяется от остальных частей адреса двоеточием и двумя косыми чертами.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Второй элемент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доменное имя компьютера, на котором хранится данный документ. Со структурой доменного имени мы уже знакомы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его элементы разделяются точками. После доменного имени ставится косая черта.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Последний элемент адреса — путь доступа к файлу, содержащему Web-документ, на указанном компьютере.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№1. Восстановите из отдельных частей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URL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8777922" cy="44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/>
              <a:t>Нужно смонтировать сеть при условии, что имеется 5 компьютеров  (1 у директора, 4 в смежном кабинете), директор хочет иметь возможность получать по сети отчёты, а также следить по сети за каждым рабочим местом и устанавливать право доступа на выход в Интернет. Какую топологию сети Вы выберете и почему? Какое сетевое оборудование  и кабели  Вам понадобятся?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Чем отличаются </a:t>
            </a:r>
            <a:r>
              <a:rPr lang="ru-RU" dirty="0" err="1" smtClean="0"/>
              <a:t>маршрутизатор</a:t>
            </a:r>
            <a:r>
              <a:rPr lang="ru-RU" dirty="0" smtClean="0"/>
              <a:t> и концентратор?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Какую сеть вы порекомендуете смонтировать в фирме, занимающей помещение размером 10 </a:t>
            </a:r>
            <a:r>
              <a:rPr lang="ru-RU" dirty="0" err="1" smtClean="0"/>
              <a:t>х</a:t>
            </a:r>
            <a:r>
              <a:rPr lang="ru-RU" dirty="0" smtClean="0"/>
              <a:t> 25 м (количество компьютеров 30 </a:t>
            </a:r>
            <a:r>
              <a:rPr lang="ru-RU" dirty="0" err="1" smtClean="0"/>
              <a:t>шт</a:t>
            </a:r>
            <a:r>
              <a:rPr lang="ru-RU" dirty="0" smtClean="0"/>
              <a:t>) на условиях временной краткосрочной аренды?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Какой кабель необходим провайдеру при подключению к интернету жильцов многоквартирного дома на участке 2 км между домами и на участке между квартирами? Какой тип сети (по количеству компьютеров в ней) будет внутри жилого дома?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Какое сетевое оборудование потребуется вам для монтажа такой сети </a:t>
            </a:r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marL="342900" indent="-342900" algn="just">
              <a:buAutoNum type="arabicPeriod"/>
            </a:pPr>
            <a:endParaRPr lang="ru-RU" dirty="0" smtClean="0"/>
          </a:p>
          <a:p>
            <a:pPr marL="342900" indent="-342900" algn="just"/>
            <a:r>
              <a:rPr lang="ru-RU" dirty="0" smtClean="0"/>
              <a:t>       в трёх смежных кабинетах техникума? Как называется такая топология сети?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" name="Picture 2" descr="C:\Documents and Settings\Administrator\Desktop\image16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09120"/>
            <a:ext cx="3071834" cy="164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8929750" cy="44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№2.Восстановите из отдельных частей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URL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8425224" cy="434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№3. Восстановите из отдельных частей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URL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15436" cy="445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№4. Восстановите из отдельных частей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URL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785918" y="1571612"/>
            <a:ext cx="2428892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.64</a:t>
            </a:r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857356" y="3000372"/>
            <a:ext cx="2428892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3.133</a:t>
            </a:r>
            <a:endParaRPr lang="ru-RU" sz="6000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786314" y="3000372"/>
            <a:ext cx="2428892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20</a:t>
            </a:r>
            <a:endParaRPr lang="ru-RU" sz="6000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500562" y="1500174"/>
            <a:ext cx="2428892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3.13</a:t>
            </a:r>
            <a:endParaRPr lang="ru-RU" sz="60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-адрес: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Сайт в Интернете для определения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IP -</a:t>
            </a:r>
            <a:r>
              <a:rPr lang="ru-RU" dirty="0" smtClean="0"/>
              <a:t> адреса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785926"/>
            <a:ext cx="9001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u="sng" dirty="0" smtClean="0">
                <a:hlinkClick r:id="rId2"/>
              </a:rPr>
              <a:t>http://www.softholm.com/services/address_ip.php</a:t>
            </a:r>
            <a:r>
              <a:rPr lang="ru-RU" sz="4800" dirty="0" smtClean="0"/>
              <a:t> 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357430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Адресация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сети Интернет. 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инет урок\ncomms1063-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420888"/>
            <a:ext cx="4583245" cy="3987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2936"/>
            <a:ext cx="4104456" cy="25922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—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всемирная система объединённых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компьютерных сетей, построенная на использовании протокола IP и маршрутизации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пакетов данных.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6632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Передача данных одним сплошным потоком может привести к их потере или искажению. Поэтому они разделяются на блоки (пакеты) информации строго определенной длины. Каждый такой блок сопро­вождается служебной информацией, включая опознавательные знаки его начала и конца. Протоколы передачи содержат механизм распознавания начала и конца блока. Они управляют потоками дан­ных, распределяют их, выстраивают в очереди. На другом конце при­емник информации должен работать по тем же правилам (протоко­лам). Только тогда компьютеры поймут, что передают друг другу.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01297"/>
            <a:ext cx="8784976" cy="1200329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Сетево́й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протоко́л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 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набор правил и действий, позволяющий осуществлять соединение и обмен данными между двумя и более включёнными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устройствами.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659137"/>
            <a:ext cx="864096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TCP/IP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набор протоколов передачи данных, получивший название от двух принадлежащих ему протоколов: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TCP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(англ.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Transmission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Protocol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(англ.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Internet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Protocol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Наиболее известные протоколы, используемые в сети Интернет: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Hyper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Text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Protocol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протокол передачи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гипертекста. Протокол HTTP используется при пересылке Web-страниц с одного компьютера на другой.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FTP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Protocol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протокол передачи файлов со специального файлового сервера на компьютер пользователя.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Office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Protocol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стандартный протокол почтового соединения. Серверы POP обрабатывают входящую почту, а протокол POP предназначен для обработки запросов на получение почты от клиентских почтовых программ.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SMTP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Simple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Protocol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протокол, который задает набор правил для передачи почты. Сервер SMTP возвращает либо подтверждение о приеме, либо сообщение об ошибке, либо запрашивает дополнительную информацию.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telnet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протокол удаленного доступа. TELNET дает возможность абоненту работать на любой ЭВМ сети Интернет, как на своей собственной, то есть запускать программы, менять режим работы и так далее. На практике возможности лимитируются тем уровнем доступа, который задан администратором удаленной машины.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1600" dirty="0" smtClean="0"/>
              <a:t>Одной из проблем, которую нужно учитывать при объединении трех и более компьютеров, является проблема их адресации. К адресу узла сети и схеме его назначения можно предъявить несколько требований: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      Адрес должен уникально идентифицировать компьютер в сети любого масштаба.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  Схема назначения адресов должна сводить к минимуму ручной труд администратора и вероятность дублирования адресов.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       Адрес должен иметь иерархическую структуру, удобную для построения больших сетей.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   Адрес должен быть удобен для пользователей сети, а это значит, что он должен иметь символьное представление например, </a:t>
            </a:r>
            <a:r>
              <a:rPr lang="ru-RU" sz="1600" dirty="0" err="1" smtClean="0"/>
              <a:t>Servers</a:t>
            </a:r>
            <a:r>
              <a:rPr lang="ru-RU" sz="1600" dirty="0" smtClean="0"/>
              <a:t> или </a:t>
            </a:r>
            <a:r>
              <a:rPr lang="ru-RU" sz="1600" dirty="0" err="1" smtClean="0"/>
              <a:t>www.cisco.com</a:t>
            </a:r>
            <a:r>
              <a:rPr lang="ru-RU" sz="16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   Адрес должен иметь по возможности компактное представление, чтобы не перегружать память коммуникационной аппаратуры - сетевых адаптеров, </a:t>
            </a:r>
            <a:r>
              <a:rPr lang="ru-RU" sz="1600" dirty="0" err="1" smtClean="0"/>
              <a:t>маршрутизаторов</a:t>
            </a:r>
            <a:r>
              <a:rPr lang="ru-RU" sz="1600" dirty="0" smtClean="0"/>
              <a:t> и т. </a:t>
            </a:r>
            <a:r>
              <a:rPr lang="ru-RU" sz="1600" dirty="0" err="1" smtClean="0"/>
              <a:t>п</a:t>
            </a:r>
            <a:endParaRPr lang="ru-RU" sz="1600" dirty="0" smtClean="0"/>
          </a:p>
          <a:p>
            <a:pPr algn="ctr"/>
            <a:endParaRPr lang="ru-RU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Адресация в компьютерной сети:</a:t>
            </a:r>
          </a:p>
          <a:p>
            <a:pPr algn="ctr"/>
            <a:endPara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ru-RU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Адресация сетевой карты (</a:t>
            </a:r>
            <a:r>
              <a:rPr 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MAC</a:t>
            </a:r>
            <a:r>
              <a:rPr lang="ru-RU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-адрес) – задаётся изготовителем, уникален для каждой сетевой карты; между собой компьютеры обращаются именно по </a:t>
            </a:r>
            <a:r>
              <a:rPr 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MAC</a:t>
            </a:r>
            <a:r>
              <a:rPr lang="ru-RU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-адресу.</a:t>
            </a:r>
          </a:p>
          <a:p>
            <a:pPr algn="just"/>
            <a:endParaRPr lang="ru-RU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ru-RU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IP</a:t>
            </a:r>
            <a:r>
              <a:rPr lang="ru-RU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-адрес – назначает администратор или сервер</a:t>
            </a:r>
          </a:p>
          <a:p>
            <a:pPr algn="just"/>
            <a:endParaRPr lang="ru-RU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ru-RU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Имя компьютера – даётся при установке ОС или настройке.</a:t>
            </a:r>
          </a:p>
          <a:p>
            <a:pPr algn="just"/>
            <a:endParaRPr lang="ru-RU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/>
            <a:r>
              <a:rPr lang="ru-RU" dirty="0" smtClean="0"/>
              <a:t>Проблемой установления соответствия между адресами различных типов занимается </a:t>
            </a:r>
            <a:r>
              <a:rPr lang="ru-RU" i="1" dirty="0" smtClean="0"/>
              <a:t>служба разрешения имен.</a:t>
            </a:r>
            <a:endParaRPr lang="ru-RU" cap="none" spc="50" dirty="0">
              <a:ln w="1143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763688" y="1916832"/>
            <a:ext cx="6714558" cy="2799943"/>
            <a:chOff x="432374" y="2060848"/>
            <a:chExt cx="8565932" cy="355751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305028" y="2060848"/>
              <a:ext cx="2513703" cy="82120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IP-</a:t>
              </a:r>
              <a:r>
                <a:rPr lang="ru-RU" sz="36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адрес</a:t>
              </a:r>
              <a:r>
                <a:rPr lang="en-US" sz="36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ru-RU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11960" y="4797152"/>
              <a:ext cx="4786346" cy="8212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Динамический</a:t>
              </a:r>
              <a:endParaRPr lang="ru-RU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32374" y="3933056"/>
              <a:ext cx="3397139" cy="8212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Статический</a:t>
              </a:r>
              <a:endParaRPr lang="ru-RU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>
              <a:off x="2627784" y="2996952"/>
              <a:ext cx="928694" cy="928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16200000" flipH="1">
              <a:off x="5438376" y="3282704"/>
              <a:ext cx="1785950" cy="12144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/>
          <p:nvPr/>
        </p:nvSpPr>
        <p:spPr>
          <a:xfrm>
            <a:off x="179512" y="116632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 точки зрения протокола IP, сеть рассматривается как логическая совокупность взаимосвязанных объектов, каждый из которых представлен уникальным IP-адресом, называемых </a:t>
            </a:r>
            <a:r>
              <a:rPr lang="ru-RU" b="1" dirty="0" smtClean="0"/>
              <a:t>узлами</a:t>
            </a:r>
            <a:r>
              <a:rPr lang="ru-RU" dirty="0" smtClean="0"/>
              <a:t> (IP-узлами) или </a:t>
            </a:r>
            <a:r>
              <a:rPr lang="ru-RU" b="1" dirty="0" smtClean="0"/>
              <a:t>хостами</a:t>
            </a:r>
            <a:r>
              <a:rPr lang="ru-RU" dirty="0" smtClean="0"/>
              <a:t> (</a:t>
            </a:r>
            <a:r>
              <a:rPr lang="ru-RU" dirty="0" err="1" smtClean="0"/>
              <a:t>host</a:t>
            </a:r>
            <a:r>
              <a:rPr lang="ru-RU" dirty="0" smtClean="0"/>
              <a:t>). Под хостом понимается любое устройство, использующее протокол TCP/IP для общения с другим оборудованием. Это может быть не только компьютер, но и </a:t>
            </a:r>
            <a:r>
              <a:rPr lang="ru-RU" dirty="0" err="1" smtClean="0"/>
              <a:t>маршрутизатор</a:t>
            </a:r>
            <a:r>
              <a:rPr lang="ru-RU" dirty="0" smtClean="0"/>
              <a:t>, концентратор и т.п. Все эти устройства, подключенные в сеть, обязаны иметь свой уникальный IP - адрес.</a:t>
            </a:r>
          </a:p>
          <a:p>
            <a:pPr algn="just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4872841"/>
            <a:ext cx="9036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IP-адрес называют </a:t>
            </a:r>
            <a:r>
              <a:rPr lang="ru-RU" i="1" dirty="0" smtClean="0"/>
              <a:t>статическим</a:t>
            </a:r>
            <a:r>
              <a:rPr lang="ru-RU" dirty="0" smtClean="0"/>
              <a:t> (</a:t>
            </a:r>
            <a:r>
              <a:rPr lang="ru-RU" i="1" dirty="0" smtClean="0"/>
              <a:t>постоянным</a:t>
            </a:r>
            <a:r>
              <a:rPr lang="ru-RU" dirty="0" smtClean="0"/>
              <a:t>, </a:t>
            </a:r>
            <a:r>
              <a:rPr lang="ru-RU" i="1" dirty="0" smtClean="0"/>
              <a:t>неизменяемым</a:t>
            </a:r>
            <a:r>
              <a:rPr lang="ru-RU" dirty="0" smtClean="0"/>
              <a:t>), если он назначается пользователем в настройках устройства, либо если назначается автоматически при подключении устройства к сети и не может быть присвоен другому устройству.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IP-адрес называют </a:t>
            </a:r>
            <a:r>
              <a:rPr lang="ru-RU" i="1" dirty="0" smtClean="0"/>
              <a:t>динамическим</a:t>
            </a:r>
            <a:r>
              <a:rPr lang="ru-RU" dirty="0" smtClean="0"/>
              <a:t> (</a:t>
            </a:r>
            <a:r>
              <a:rPr lang="ru-RU" i="1" dirty="0" smtClean="0"/>
              <a:t>непостоянным</a:t>
            </a:r>
            <a:r>
              <a:rPr lang="ru-RU" dirty="0" smtClean="0"/>
              <a:t>, </a:t>
            </a:r>
            <a:r>
              <a:rPr lang="ru-RU" i="1" dirty="0" smtClean="0"/>
              <a:t>изменяемым</a:t>
            </a:r>
            <a:r>
              <a:rPr lang="ru-RU" dirty="0" smtClean="0"/>
              <a:t>), если он назначается автоматически при подключении устройства к сети и используется в течение ограниченного промежутка времени, указанного в сервисе назначавшего IP-адрес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23528" y="190235"/>
            <a:ext cx="882047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IP-адрес имеет длину 4 байта и обычно записывается в виде четырех чисел, представляющих значения каждого байта в десятичной форме, и разделенных точками, например: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128.10.2.30 - традиционная десятичная форма представления адреса,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10000000 00001010 00000010 00011110 - двоичная форма представления этого же адреса.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+mj-lt"/>
              </a:rPr>
              <a:t>Адрес состоит из двух логических частей - номера сети и номера узла в сети.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2996952"/>
          <a:ext cx="7776865" cy="306474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89375"/>
                <a:gridCol w="1060312"/>
                <a:gridCol w="1762681"/>
                <a:gridCol w="1092005"/>
                <a:gridCol w="1686246"/>
                <a:gridCol w="1686246"/>
              </a:tblGrid>
              <a:tr h="6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Наименьший адрес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Наибольший адрес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сети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Количество компьютеров в сети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Возможное количество сетей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0.1.0.0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126.0.0.0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 байт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-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126, глобальные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128.0.0.0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191.255.0.0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 байта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-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16 834, региональные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192.0.1.0.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223.255.255.0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3 байта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Не больше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097 151, локальные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224.0.0.0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239.255.255.255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Групповой адрес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240.0.0.0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247.255.255.255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Зарезервирован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23528" y="2420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таблице приведены диапазоны номеров сетей, соответствующих каждому классу сетей.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14400" y="1988840"/>
            <a:ext cx="8229600" cy="45339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195.85.102.14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149080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 dirty="0"/>
              <a:t>195-я подсеть сети Интернет</a:t>
            </a:r>
            <a:r>
              <a:rPr lang="ru-RU" dirty="0"/>
              <a:t>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87624" y="5229200"/>
            <a:ext cx="307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 dirty="0"/>
              <a:t>85-я подсеть 195 подсети</a:t>
            </a:r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499992" y="5877272"/>
            <a:ext cx="307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 dirty="0"/>
              <a:t>102-я подсеть 85 подсети</a:t>
            </a:r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03862" y="4725144"/>
            <a:ext cx="364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ru-RU" b="1" dirty="0"/>
              <a:t>14-й компьютер в 102 подсети</a:t>
            </a:r>
            <a:endParaRPr lang="ru-RU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1619672" y="3573016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2555776" y="3717032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644008" y="3789040"/>
            <a:ext cx="685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5508104" y="3645024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924944"/>
            <a:ext cx="2127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Пример</a:t>
            </a:r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2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685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/>
              <a:t> </a:t>
            </a:r>
            <a:r>
              <a:rPr lang="ru-RU" sz="4000" dirty="0" smtClean="0">
                <a:solidFill>
                  <a:schemeClr val="hlink"/>
                </a:solidFill>
              </a:rPr>
              <a:t>195.34.32.11</a:t>
            </a:r>
            <a:endParaRPr lang="ru-RU" sz="4000" dirty="0">
              <a:solidFill>
                <a:schemeClr val="hlin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260648"/>
            <a:ext cx="2127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Пример</a:t>
            </a:r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1412776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Сервер компании находится к сети класса С, </a:t>
            </a:r>
            <a:br>
              <a:rPr lang="ru-RU" dirty="0" smtClean="0"/>
            </a:br>
            <a:r>
              <a:rPr lang="ru-RU" dirty="0" smtClean="0"/>
              <a:t>адрес которой </a:t>
            </a:r>
            <a:r>
              <a:rPr lang="ru-RU" dirty="0" smtClean="0">
                <a:solidFill>
                  <a:schemeClr val="hlink"/>
                </a:solidFill>
              </a:rPr>
              <a:t>195.34.32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а адрес компьютера в сети </a:t>
            </a:r>
            <a:r>
              <a:rPr lang="ru-RU" dirty="0" smtClean="0">
                <a:solidFill>
                  <a:schemeClr val="hlink"/>
                </a:solidFill>
              </a:rPr>
              <a:t>11</a:t>
            </a:r>
            <a:r>
              <a:rPr lang="ru-RU" dirty="0" smtClean="0"/>
              <a:t>.</a:t>
            </a:r>
            <a:endParaRPr lang="ru-RU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1073</Words>
  <Application>Microsoft Office PowerPoint</Application>
  <PresentationFormat>Экран (4:3)</PresentationFormat>
  <Paragraphs>209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 Интернет  —  всемирная система объединённых  компьютерных сетей, построенная на использовании протокола IP и маршрутизации  пакетов данных.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Сколько различных адресов может быть закодировано  c помощью IP – адреса?</vt:lpstr>
      <vt:lpstr>Определите, какой IP правильный:</vt:lpstr>
      <vt:lpstr>Определите, какой IP неправильный:</vt:lpstr>
      <vt:lpstr>Слайд 15</vt:lpstr>
      <vt:lpstr>Слайд 16</vt:lpstr>
      <vt:lpstr>Принцип работы DNS:</vt:lpstr>
      <vt:lpstr> </vt:lpstr>
      <vt:lpstr>№1. Восстановите из отдельных частей URL</vt:lpstr>
      <vt:lpstr>№2.Восстановите из отдельных частей URL</vt:lpstr>
      <vt:lpstr>№3. Восстановите из отдельных частей URL</vt:lpstr>
      <vt:lpstr>№4. Восстановите из отдельных частей URL</vt:lpstr>
      <vt:lpstr>Определите IP-адрес:</vt:lpstr>
      <vt:lpstr>Сайт в Интернете для определения  IP - адреса</vt:lpstr>
      <vt:lpstr>Слайд 25</vt:lpstr>
    </vt:vector>
  </TitlesOfParts>
  <Company>ГБОУ СОШ 575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 26.04.2012</dc:title>
  <dc:creator>Кл1</dc:creator>
  <cp:lastModifiedBy>F13</cp:lastModifiedBy>
  <cp:revision>80</cp:revision>
  <dcterms:created xsi:type="dcterms:W3CDTF">2012-04-23T06:02:19Z</dcterms:created>
  <dcterms:modified xsi:type="dcterms:W3CDTF">2013-05-30T03:51:26Z</dcterms:modified>
</cp:coreProperties>
</file>